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009" r:id="rId2"/>
    <p:sldId id="1015" r:id="rId3"/>
    <p:sldId id="1010" r:id="rId4"/>
    <p:sldId id="1008" r:id="rId5"/>
    <p:sldId id="1002" r:id="rId6"/>
    <p:sldId id="1011" r:id="rId7"/>
    <p:sldId id="1006" r:id="rId8"/>
    <p:sldId id="1003" r:id="rId9"/>
    <p:sldId id="1012" r:id="rId10"/>
    <p:sldId id="998" r:id="rId11"/>
    <p:sldId id="1016" r:id="rId12"/>
    <p:sldId id="1014" r:id="rId1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8EF2"/>
    <a:srgbClr val="CC9900"/>
    <a:srgbClr val="753FCE"/>
    <a:srgbClr val="570EC2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5" autoAdjust="0"/>
    <p:restoredTop sz="92049" autoAdjust="0"/>
  </p:normalViewPr>
  <p:slideViewPr>
    <p:cSldViewPr snapToGrid="0">
      <p:cViewPr>
        <p:scale>
          <a:sx n="109" d="100"/>
          <a:sy n="109" d="100"/>
        </p:scale>
        <p:origin x="-99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K:\PEPG%20Program%20Files\PEPG\PEPG-HR\STAFF%20active\Poor,%20Michael\Documents\09%20Tasks%20for%20Paul\2018-05-16%20Florida\NAEP%20Score%20Changes_Nationwid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K:\PEPG%20Program%20Files\PEPG\PEPG-HR\STAFF%20active\Poor,%20Michael\Documents\09%20Tasks%20for%20Paul\2018-05-16%20Florida\NAEP%20Score%20Changes_Nationwide%20by%20Grou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K:\PEPG%20Program%20Files\PEPG\PEPG-HR\STAFF%20active\Poor,%20Michael\Documents\09%20Tasks%20for%20Paul\2018-05-16%20Florida\NAEP%20Score%20Changes_New%20Yor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K:\PEPG%20Program%20Files\PEPG\PEPG-HR\STAFF%20active\Poor,%20Michael\Documents\09%20Tasks%20for%20Paul\2018-05-16%20Florida\NAEP%20Score%20Changes_Indiana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K:\PEPG%20Program%20Files\PEPG\PEPG-HR\STAFF%20active\Poor,%20Michael\Documents\09%20Tasks%20for%20Paul\2018-05-16%20Florida\NAEP%20Score%20Changes_Florida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K:\PEPG%20Program%20Files\PEPG\PEPG-HR\STAFF%20active\Poor,%20Michael\Documents\09%20Tasks%20for%20Paul\2018-05-16%20Florida\NAEP%20Score%20Changes_New%20York%20by%20Group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K:\PEPG%20Program%20Files\PEPG\PEPG-HR\STAFF%20active\Poor,%20Michael\Documents\09%20Tasks%20for%20Paul\2018-05-16%20Florida\NAEP%20Score%20Changes_Indiana%20by%20Group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K:\PEPG%20Program%20Files\PEPG\PEPG-HR\STAFF%20active\Poor,%20Michael\Documents\09%20Tasks%20for%20Paul\2018-05-16%20Florida\NAEP%20Score%20Changes_Florida%20by%20Grou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Grade 4 reading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1998-2009</c:v>
                </c:pt>
                <c:pt idx="1">
                  <c:v>2009-2017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6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A0-4A8C-8456-E559A9FD691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Grade 4 math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1998-2009</c:v>
                </c:pt>
                <c:pt idx="1">
                  <c:v>2009-2017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16</c:v>
                </c:pt>
                <c:pt idx="1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A0-4A8C-8456-E559A9FD691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Grade 8 reading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1998-2009</c:v>
                </c:pt>
                <c:pt idx="1">
                  <c:v>2009-2017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A0-4A8C-8456-E559A9FD691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Grade 8 math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1998-2009</c:v>
                </c:pt>
                <c:pt idx="1">
                  <c:v>2009-2017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13</c:v>
                </c:pt>
                <c:pt idx="1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A0-4A8C-8456-E559A9FD6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775872"/>
        <c:axId val="45910272"/>
      </c:barChart>
      <c:catAx>
        <c:axId val="45775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5910272"/>
        <c:crosses val="autoZero"/>
        <c:auto val="1"/>
        <c:lblAlgn val="ctr"/>
        <c:lblOffset val="100"/>
        <c:noMultiLvlLbl val="0"/>
      </c:catAx>
      <c:valAx>
        <c:axId val="45910272"/>
        <c:scaling>
          <c:orientation val="minMax"/>
          <c:max val="35"/>
          <c:min val="-1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Gain in NAEP scale score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45775872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Grade 4 reading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5</c:v>
                </c:pt>
                <c:pt idx="1">
                  <c:v>13</c:v>
                </c:pt>
                <c:pt idx="2">
                  <c:v>9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A0-4A8C-8456-E559A9FD6919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Grade 4 math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13</c:v>
                </c:pt>
                <c:pt idx="1">
                  <c:v>18</c:v>
                </c:pt>
                <c:pt idx="2">
                  <c:v>18</c:v>
                </c:pt>
                <c:pt idx="3">
                  <c:v>0.15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A0-4A8C-8456-E559A9FD6919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Grade 8 reading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0.15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A0-4A8C-8456-E559A9FD6919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Grade 8 math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8</c:v>
                </c:pt>
                <c:pt idx="1">
                  <c:v>15</c:v>
                </c:pt>
                <c:pt idx="2">
                  <c:v>14</c:v>
                </c:pt>
                <c:pt idx="3">
                  <c:v>0.15</c:v>
                </c:pt>
                <c:pt idx="4">
                  <c:v>-1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A0-4A8C-8456-E559A9FD6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65952"/>
        <c:axId val="83592320"/>
      </c:barChart>
      <c:catAx>
        <c:axId val="83565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3592320"/>
        <c:crosses val="autoZero"/>
        <c:auto val="1"/>
        <c:lblAlgn val="ctr"/>
        <c:lblOffset val="100"/>
        <c:noMultiLvlLbl val="0"/>
      </c:catAx>
      <c:valAx>
        <c:axId val="83592320"/>
        <c:scaling>
          <c:orientation val="minMax"/>
          <c:max val="35"/>
          <c:min val="-1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Gain in NAEP scale score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83565952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Grade 4 reading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1998-2009</c:v>
                </c:pt>
                <c:pt idx="1">
                  <c:v>2009-2017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9</c:v>
                </c:pt>
                <c:pt idx="1">
                  <c:v>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A0-4A8C-8456-E559A9FD691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Grade 4 math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dLbl>
              <c:idx val="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1998-2009</c:v>
                </c:pt>
                <c:pt idx="1">
                  <c:v>2009-2017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16</c:v>
                </c:pt>
                <c:pt idx="1">
                  <c:v>-5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A0-4A8C-8456-E559A9FD691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Grade 8 reading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1998-2009</c:v>
                </c:pt>
                <c:pt idx="1">
                  <c:v>2009-2017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-1</c:v>
                </c:pt>
                <c:pt idx="1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A0-4A8C-8456-E559A9FD691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Grade 8 math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1998-2009</c:v>
                </c:pt>
                <c:pt idx="1">
                  <c:v>2009-2017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12</c:v>
                </c:pt>
                <c:pt idx="1">
                  <c:v>-1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A0-4A8C-8456-E559A9FD6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542720"/>
        <c:axId val="76544256"/>
      </c:barChart>
      <c:catAx>
        <c:axId val="76542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76544256"/>
        <c:crosses val="autoZero"/>
        <c:auto val="1"/>
        <c:lblAlgn val="ctr"/>
        <c:lblOffset val="100"/>
        <c:noMultiLvlLbl val="0"/>
      </c:catAx>
      <c:valAx>
        <c:axId val="76544256"/>
        <c:scaling>
          <c:orientation val="minMax"/>
          <c:max val="35"/>
          <c:min val="-1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Gain in NAEP scale score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76542720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Grade 4 reading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2000-2009</c:v>
                </c:pt>
                <c:pt idx="1">
                  <c:v>2009-2017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A0-4A8C-8456-E559A9FD691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Grade 4 math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2000-2009</c:v>
                </c:pt>
                <c:pt idx="1">
                  <c:v>2009-2017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10</c:v>
                </c:pt>
                <c:pt idx="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A0-4A8C-8456-E559A9FD691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Grade 8 reading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2000-2009</c:v>
                </c:pt>
                <c:pt idx="1">
                  <c:v>2009-2017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1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A0-4A8C-8456-E559A9FD691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Grade 8 math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2000-2009</c:v>
                </c:pt>
                <c:pt idx="1">
                  <c:v>2009-2017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6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A0-4A8C-8456-E559A9FD6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087424"/>
        <c:axId val="90088960"/>
      </c:barChart>
      <c:catAx>
        <c:axId val="90087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0088960"/>
        <c:crosses val="autoZero"/>
        <c:auto val="1"/>
        <c:lblAlgn val="ctr"/>
        <c:lblOffset val="100"/>
        <c:noMultiLvlLbl val="0"/>
      </c:catAx>
      <c:valAx>
        <c:axId val="90088960"/>
        <c:scaling>
          <c:orientation val="minMax"/>
          <c:max val="35"/>
          <c:min val="-1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Gain in NAEP scale score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90087424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Grade 4 reading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1996-2009</c:v>
                </c:pt>
                <c:pt idx="1">
                  <c:v>2009-2017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20</c:v>
                </c:pt>
                <c:pt idx="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A0-4A8C-8456-E559A9FD691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Grade 4 math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1996-2009</c:v>
                </c:pt>
                <c:pt idx="1">
                  <c:v>2009-2017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26</c:v>
                </c:pt>
                <c:pt idx="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A0-4A8C-8456-E559A9FD691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Grade 8 reading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1996-2009</c:v>
                </c:pt>
                <c:pt idx="1">
                  <c:v>2009-2017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9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A0-4A8C-8456-E559A9FD691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Grade 8 math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1996-2009</c:v>
                </c:pt>
                <c:pt idx="1">
                  <c:v>2009-2017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15</c:v>
                </c:pt>
                <c:pt idx="1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A0-4A8C-8456-E559A9FD6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093760"/>
        <c:axId val="85099648"/>
      </c:barChart>
      <c:catAx>
        <c:axId val="85093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5099648"/>
        <c:crosses val="autoZero"/>
        <c:auto val="1"/>
        <c:lblAlgn val="ctr"/>
        <c:lblOffset val="100"/>
        <c:noMultiLvlLbl val="0"/>
      </c:catAx>
      <c:valAx>
        <c:axId val="85099648"/>
        <c:scaling>
          <c:orientation val="minMax"/>
          <c:max val="35"/>
          <c:min val="-1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Gain in NAEP scale score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85093760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Grade 4 reading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1998–2009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5</c:v>
                </c:pt>
                <c:pt idx="1">
                  <c:v>18</c:v>
                </c:pt>
                <c:pt idx="2">
                  <c:v>22</c:v>
                </c:pt>
                <c:pt idx="3">
                  <c:v>-1</c:v>
                </c:pt>
                <c:pt idx="4">
                  <c:v>-1</c:v>
                </c:pt>
                <c:pt idx="5">
                  <c:v>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A0-4A8C-8456-E559A9FD6919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Grade 4 math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1998–2009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10</c:v>
                </c:pt>
                <c:pt idx="1">
                  <c:v>15</c:v>
                </c:pt>
                <c:pt idx="2">
                  <c:v>24</c:v>
                </c:pt>
                <c:pt idx="3">
                  <c:v>-4</c:v>
                </c:pt>
                <c:pt idx="4">
                  <c:v>-1</c:v>
                </c:pt>
                <c:pt idx="5">
                  <c:v>-8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A0-4A8C-8456-E559A9FD6919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Grade 8 reading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1998–2009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0.15</c:v>
                </c:pt>
                <c:pt idx="1">
                  <c:v>0.15</c:v>
                </c:pt>
                <c:pt idx="2">
                  <c:v>0.15</c:v>
                </c:pt>
                <c:pt idx="3">
                  <c:v>-3</c:v>
                </c:pt>
                <c:pt idx="4">
                  <c:v>5</c:v>
                </c:pt>
                <c:pt idx="5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A0-4A8C-8456-E559A9FD6919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Grade 8 math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1998–2009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11</c:v>
                </c:pt>
                <c:pt idx="3">
                  <c:v>-2</c:v>
                </c:pt>
                <c:pt idx="4">
                  <c:v>-2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A0-4A8C-8456-E559A9FD6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20320"/>
        <c:axId val="84121856"/>
      </c:barChart>
      <c:catAx>
        <c:axId val="84120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4121856"/>
        <c:crosses val="autoZero"/>
        <c:auto val="1"/>
        <c:lblAlgn val="ctr"/>
        <c:lblOffset val="100"/>
        <c:noMultiLvlLbl val="0"/>
      </c:catAx>
      <c:valAx>
        <c:axId val="84121856"/>
        <c:scaling>
          <c:orientation val="minMax"/>
          <c:max val="35"/>
          <c:min val="-1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Gain in NAEP scale score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84120320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Grade 4 reading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-13</c:v>
                </c:pt>
                <c:pt idx="3">
                  <c:v>4</c:v>
                </c:pt>
                <c:pt idx="4">
                  <c:v>4</c:v>
                </c:pt>
                <c:pt idx="5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A0-4A8C-8456-E559A9FD6919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Grade 4 math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12</c:v>
                </c:pt>
                <c:pt idx="1">
                  <c:v>11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A0-4A8C-8456-E559A9FD6919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Grade 8 reading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6</c:v>
                </c:pt>
                <c:pt idx="4">
                  <c:v>5</c:v>
                </c:pt>
                <c:pt idx="5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A0-4A8C-8456-E559A9FD6919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Grade 8 math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6</c:v>
                </c:pt>
                <c:pt idx="1">
                  <c:v>10</c:v>
                </c:pt>
                <c:pt idx="2">
                  <c:v>12</c:v>
                </c:pt>
                <c:pt idx="3">
                  <c:v>1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A0-4A8C-8456-E559A9FD6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718208"/>
        <c:axId val="74724096"/>
      </c:barChart>
      <c:catAx>
        <c:axId val="74718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74724096"/>
        <c:crosses val="autoZero"/>
        <c:auto val="1"/>
        <c:lblAlgn val="ctr"/>
        <c:lblOffset val="100"/>
        <c:noMultiLvlLbl val="0"/>
      </c:catAx>
      <c:valAx>
        <c:axId val="74724096"/>
        <c:scaling>
          <c:orientation val="minMax"/>
          <c:max val="35"/>
          <c:min val="-1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Gain in NAEP scale score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74718208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Grade 4 reading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16</c:v>
                </c:pt>
                <c:pt idx="1">
                  <c:v>25</c:v>
                </c:pt>
                <c:pt idx="2">
                  <c:v>25</c:v>
                </c:pt>
                <c:pt idx="3">
                  <c:v>6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A0-4A8C-8456-E559A9FD6919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Grade 4 math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23</c:v>
                </c:pt>
                <c:pt idx="1">
                  <c:v>35</c:v>
                </c:pt>
                <c:pt idx="2">
                  <c:v>30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A0-4A8C-8456-E559A9FD6919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Grade 8 reading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8</c:v>
                </c:pt>
                <c:pt idx="1">
                  <c:v>14</c:v>
                </c:pt>
                <c:pt idx="2">
                  <c:v>13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A0-4A8C-8456-E559A9FD6919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Grade 8 math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Sheet1!$B$1:$G$2</c:f>
              <c:multiLvlStrCache>
                <c:ptCount val="6"/>
                <c:lvl>
                  <c:pt idx="0">
                    <c:v>White</c:v>
                  </c:pt>
                  <c:pt idx="1">
                    <c:v>Black</c:v>
                  </c:pt>
                  <c:pt idx="2">
                    <c:v>Hispanic</c:v>
                  </c:pt>
                  <c:pt idx="3">
                    <c:v>White</c:v>
                  </c:pt>
                  <c:pt idx="4">
                    <c:v>Black</c:v>
                  </c:pt>
                  <c:pt idx="5">
                    <c:v>Hispanic</c:v>
                  </c:pt>
                </c:lvl>
                <c:lvl>
                  <c:pt idx="0">
                    <c:v>2000–2009</c:v>
                  </c:pt>
                  <c:pt idx="3">
                    <c:v>2009–2017</c:v>
                  </c:pt>
                </c:lvl>
              </c:multiLvlStrCache>
            </c:multiLvl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12</c:v>
                </c:pt>
                <c:pt idx="1">
                  <c:v>29</c:v>
                </c:pt>
                <c:pt idx="2">
                  <c:v>20</c:v>
                </c:pt>
                <c:pt idx="3">
                  <c:v>2</c:v>
                </c:pt>
                <c:pt idx="4">
                  <c:v>-2</c:v>
                </c:pt>
                <c:pt idx="5">
                  <c:v>-1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A0-4A8C-8456-E559A9FD6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19104"/>
        <c:axId val="4320640"/>
      </c:barChart>
      <c:catAx>
        <c:axId val="4319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320640"/>
        <c:crosses val="autoZero"/>
        <c:auto val="1"/>
        <c:lblAlgn val="ctr"/>
        <c:lblOffset val="100"/>
        <c:noMultiLvlLbl val="0"/>
      </c:catAx>
      <c:valAx>
        <c:axId val="4320640"/>
        <c:scaling>
          <c:orientation val="minMax"/>
          <c:max val="35"/>
          <c:min val="-1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Gain in NAEP scale score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4319104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0.14799</cdr:x>
      <cdr:y>0.5601</cdr:y>
    </cdr:from>
    <cdr:to>
      <cdr:x>0.17532</cdr:x>
      <cdr:y>0.60206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37520" y="3051059"/>
          <a:ext cx="228539" cy="228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000" dirty="0" smtClean="0">
              <a:solidFill>
                <a:schemeClr val="bg1"/>
              </a:solidFill>
            </a:rPr>
            <a:t>0</a:t>
          </a:r>
          <a:endParaRPr lang="en-US" sz="10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0.57648</cdr:x>
      <cdr:y>0.55977</cdr:y>
    </cdr:from>
    <cdr:to>
      <cdr:x>0.60382</cdr:x>
      <cdr:y>0.60174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820616" y="3049286"/>
          <a:ext cx="228622" cy="2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dirty="0" smtClean="0">
              <a:solidFill>
                <a:schemeClr val="bg1"/>
              </a:solidFill>
            </a:rPr>
            <a:t>0</a:t>
          </a:r>
          <a:endParaRPr lang="en-US" sz="10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0.63192</cdr:x>
      <cdr:y>0.55861</cdr:y>
    </cdr:from>
    <cdr:to>
      <cdr:x>0.65925</cdr:x>
      <cdr:y>0.60057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284216" y="3042967"/>
          <a:ext cx="228538" cy="228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dirty="0" smtClean="0">
              <a:solidFill>
                <a:schemeClr val="bg1"/>
              </a:solidFill>
            </a:rPr>
            <a:t>0</a:t>
          </a:r>
          <a:endParaRPr lang="en-US" sz="1000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0.86441</cdr:x>
      <cdr:y>0.58695</cdr:y>
    </cdr:from>
    <cdr:to>
      <cdr:x>0.89175</cdr:x>
      <cdr:y>0.62891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28399" y="3197319"/>
          <a:ext cx="228623" cy="228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dirty="0" smtClean="0">
              <a:solidFill>
                <a:schemeClr val="bg1"/>
              </a:solidFill>
            </a:rPr>
            <a:t>0</a:t>
          </a:r>
          <a:endParaRPr lang="en-US" sz="1000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0.30062</cdr:x>
      <cdr:y>0.56423</cdr:y>
    </cdr:from>
    <cdr:to>
      <cdr:x>0.32796</cdr:x>
      <cdr:y>0.6062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13840" y="3073571"/>
          <a:ext cx="2286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dirty="0" smtClean="0">
              <a:solidFill>
                <a:schemeClr val="bg1"/>
              </a:solidFill>
            </a:rPr>
            <a:t>0</a:t>
          </a:r>
          <a:endParaRPr lang="en-US" sz="10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0.14875</cdr:x>
      <cdr:y>0.56307</cdr:y>
    </cdr:from>
    <cdr:to>
      <cdr:x>0.17608</cdr:x>
      <cdr:y>0.60503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243840" y="3067221"/>
          <a:ext cx="2286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dirty="0" smtClean="0">
              <a:solidFill>
                <a:schemeClr val="bg1"/>
              </a:solidFill>
            </a:rPr>
            <a:t>0</a:t>
          </a:r>
          <a:endParaRPr lang="en-US" sz="10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0.45284</cdr:x>
      <cdr:y>0.56307</cdr:y>
    </cdr:from>
    <cdr:to>
      <cdr:x>0.48018</cdr:x>
      <cdr:y>0.60503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786774" y="3067221"/>
          <a:ext cx="2286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dirty="0" smtClean="0">
              <a:solidFill>
                <a:schemeClr val="bg1"/>
              </a:solidFill>
            </a:rPr>
            <a:t>0</a:t>
          </a:r>
          <a:endParaRPr lang="en-US" sz="10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1130E4FB-0215-40C4-8A8A-38DA9B7A66E4}" type="datetime1">
              <a:rPr lang="en-US"/>
              <a:pPr>
                <a:defRPr/>
              </a:pPr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96ADC93B-33A8-4B69-A627-F937B4113A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5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251502A1-E8CE-4860-A90E-7E303622ED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38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Garamond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Garamond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Garamond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Garamond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Garamond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Garamond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Garamond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Garamond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NAEP Say?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Seminar on </a:t>
            </a:r>
          </a:p>
          <a:p>
            <a:pPr marL="0" indent="0" algn="ctr">
              <a:buNone/>
            </a:pPr>
            <a:r>
              <a:rPr lang="en-US" i="1" dirty="0" smtClean="0"/>
              <a:t>“NAEP</a:t>
            </a:r>
            <a:r>
              <a:rPr lang="en-US" i="1" dirty="0"/>
              <a:t>, A Nation at Risk, </a:t>
            </a:r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and </a:t>
            </a:r>
            <a:r>
              <a:rPr lang="en-US" i="1" dirty="0"/>
              <a:t>the Future of Education </a:t>
            </a:r>
            <a:r>
              <a:rPr lang="en-US" i="1" dirty="0" smtClean="0"/>
              <a:t>Reform”</a:t>
            </a:r>
          </a:p>
          <a:p>
            <a:pPr marL="0" indent="0" algn="ctr">
              <a:buNone/>
            </a:pPr>
            <a:r>
              <a:rPr lang="en-US" sz="2000" dirty="0" smtClean="0"/>
              <a:t>Johnson Center, Hoover Institution </a:t>
            </a:r>
          </a:p>
          <a:p>
            <a:pPr marL="0" indent="0" algn="ctr">
              <a:buNone/>
            </a:pPr>
            <a:r>
              <a:rPr lang="en-US" sz="2000" dirty="0" smtClean="0"/>
              <a:t>Washington, D. C. </a:t>
            </a:r>
          </a:p>
          <a:p>
            <a:pPr marL="0" indent="0" algn="ctr">
              <a:buNone/>
            </a:pPr>
            <a:r>
              <a:rPr lang="en-US" sz="1800" i="1" dirty="0" smtClean="0"/>
              <a:t>Sponsored by </a:t>
            </a:r>
          </a:p>
          <a:p>
            <a:pPr marL="0" indent="0" algn="ctr">
              <a:buNone/>
            </a:pPr>
            <a:r>
              <a:rPr lang="en-US" sz="2400" i="1" dirty="0" smtClean="0"/>
              <a:t>Hoover Institution, Education Next </a:t>
            </a:r>
          </a:p>
          <a:p>
            <a:pPr marL="0" indent="0" algn="ctr">
              <a:buNone/>
            </a:pPr>
            <a:r>
              <a:rPr lang="en-US" sz="2400" i="1" dirty="0" smtClean="0"/>
              <a:t>&amp; Fordham Foundation</a:t>
            </a:r>
          </a:p>
          <a:p>
            <a:pPr marL="0" indent="0" algn="ctr">
              <a:buNone/>
            </a:pPr>
            <a:r>
              <a:rPr lang="en-US" sz="2000" dirty="0" smtClean="0"/>
              <a:t>April 25,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05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286869"/>
              </p:ext>
            </p:extLst>
          </p:nvPr>
        </p:nvGraphicFramePr>
        <p:xfrm>
          <a:off x="438910" y="1149179"/>
          <a:ext cx="8362190" cy="5447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8910" y="210065"/>
            <a:ext cx="7985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Indiana White, Black and Hispanic NAEP Score Changes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695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490268"/>
              </p:ext>
            </p:extLst>
          </p:nvPr>
        </p:nvGraphicFramePr>
        <p:xfrm>
          <a:off x="438910" y="1149179"/>
          <a:ext cx="8362190" cy="5447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8910" y="210065"/>
            <a:ext cx="8173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Florida White, Black, and Hispanic NAEP </a:t>
            </a:r>
            <a:r>
              <a:rPr lang="en-US" dirty="0" smtClean="0">
                <a:solidFill>
                  <a:schemeClr val="bg1"/>
                </a:solidFill>
              </a:rPr>
              <a:t>Score </a:t>
            </a:r>
            <a:r>
              <a:rPr lang="en-US" dirty="0" smtClean="0">
                <a:solidFill>
                  <a:schemeClr val="bg1"/>
                </a:solidFill>
              </a:rPr>
              <a:t>Changes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76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after 2009?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Obama takes the Inauguration Oath</a:t>
            </a:r>
          </a:p>
          <a:p>
            <a:endParaRPr lang="en-US" sz="2400" dirty="0" smtClean="0"/>
          </a:p>
          <a:p>
            <a:r>
              <a:rPr lang="en-US" sz="2400" dirty="0" smtClean="0"/>
              <a:t>NCLB Enforcement Ends</a:t>
            </a:r>
          </a:p>
          <a:p>
            <a:pPr lvl="1"/>
            <a:r>
              <a:rPr lang="en-US" sz="2400" dirty="0" smtClean="0"/>
              <a:t>Stimulus Package --$100 Billion for Schools</a:t>
            </a:r>
          </a:p>
          <a:p>
            <a:pPr lvl="1"/>
            <a:r>
              <a:rPr lang="en-US" sz="2400" dirty="0"/>
              <a:t>Race to the Top</a:t>
            </a:r>
          </a:p>
          <a:p>
            <a:pPr lvl="1"/>
            <a:r>
              <a:rPr lang="en-US" sz="2400" dirty="0"/>
              <a:t>Waivers from NCLB </a:t>
            </a:r>
          </a:p>
          <a:p>
            <a:endParaRPr lang="en-US" sz="2400" dirty="0" smtClean="0"/>
          </a:p>
          <a:p>
            <a:r>
              <a:rPr lang="en-US" sz="2400" dirty="0" smtClean="0"/>
              <a:t>Slow Recovery from Financial Collapse</a:t>
            </a:r>
          </a:p>
        </p:txBody>
      </p:sp>
    </p:spTree>
    <p:extLst>
      <p:ext uri="{BB962C8B-B14F-4D97-AF65-F5344CB8AC3E}">
        <p14:creationId xmlns:p14="http://schemas.microsoft.com/office/powerpoint/2010/main" val="300312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41: 29-31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aseline="30000" dirty="0"/>
              <a:t> </a:t>
            </a:r>
            <a:r>
              <a:rPr lang="en-US" sz="2800" baseline="30000" dirty="0" smtClean="0"/>
              <a:t>”</a:t>
            </a:r>
            <a:r>
              <a:rPr lang="en-US" sz="2800" dirty="0" smtClean="0"/>
              <a:t>Behold</a:t>
            </a:r>
            <a:r>
              <a:rPr lang="en-US" sz="2800" dirty="0"/>
              <a:t>, there come seven years of great </a:t>
            </a:r>
            <a:r>
              <a:rPr lang="en-US" sz="2800" dirty="0" smtClean="0"/>
              <a:t>plenty . . . ,</a:t>
            </a:r>
          </a:p>
          <a:p>
            <a:endParaRPr lang="en-US" sz="2800" dirty="0"/>
          </a:p>
          <a:p>
            <a:r>
              <a:rPr lang="en-US" sz="2800" dirty="0" smtClean="0"/>
              <a:t>And </a:t>
            </a:r>
            <a:r>
              <a:rPr lang="en-US" sz="2800" dirty="0"/>
              <a:t>there shall arise after them seven years of famine; and all the plenty shall be </a:t>
            </a:r>
            <a:r>
              <a:rPr lang="en-US" sz="2800" dirty="0" smtClean="0"/>
              <a:t>forgotten . . . . </a:t>
            </a:r>
          </a:p>
          <a:p>
            <a:endParaRPr lang="en-US" sz="2800" dirty="0" smtClean="0"/>
          </a:p>
          <a:p>
            <a:r>
              <a:rPr lang="en-US" sz="2800" baseline="30000" dirty="0"/>
              <a:t> </a:t>
            </a:r>
            <a:r>
              <a:rPr lang="en-US" sz="2800" dirty="0" smtClean="0"/>
              <a:t>It shall </a:t>
            </a:r>
            <a:r>
              <a:rPr lang="en-US" sz="2800" dirty="0"/>
              <a:t>be very grievous</a:t>
            </a:r>
            <a:r>
              <a:rPr lang="en-US" sz="2800" dirty="0" smtClean="0"/>
              <a:t>.”</a:t>
            </a:r>
            <a:endParaRPr lang="en-US" sz="2800" dirty="0"/>
          </a:p>
          <a:p>
            <a:r>
              <a:rPr lang="en-US" dirty="0" smtClean="0"/>
              <a:t>                                        </a:t>
            </a:r>
            <a:r>
              <a:rPr lang="en-US" sz="1600" dirty="0" smtClean="0"/>
              <a:t>Bible, King James Version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47447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“Behold</a:t>
            </a:r>
            <a:r>
              <a:rPr lang="en-US" dirty="0"/>
              <a:t>, there come seven years of great </a:t>
            </a:r>
            <a:r>
              <a:rPr lang="en-US" dirty="0" smtClean="0"/>
              <a:t>plenty”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“Student achievement in the United States [between 1995 and 2009] is estimated to have increased by 1.6 percent of a </a:t>
            </a:r>
            <a:r>
              <a:rPr lang="en-US" sz="2800" dirty="0" err="1" smtClean="0"/>
              <a:t>st.</a:t>
            </a:r>
            <a:r>
              <a:rPr lang="en-US" sz="2800" dirty="0" smtClean="0"/>
              <a:t> dev. per year, on average. . . . These gains equate to 22 percent of a std. dev.  When interpreted in years of schooling . . . the [gain] was just short of the equivalent of one additional year’s worth of learning.” </a:t>
            </a:r>
            <a:endParaRPr lang="en-US" sz="2800" dirty="0" smtClean="0"/>
          </a:p>
          <a:p>
            <a:pPr marL="914400" lvl="2" indent="0">
              <a:buNone/>
            </a:pPr>
            <a:r>
              <a:rPr lang="en-US" sz="1600" dirty="0" smtClean="0"/>
              <a:t>Eric </a:t>
            </a:r>
            <a:r>
              <a:rPr lang="en-US" sz="1600" dirty="0" err="1" smtClean="0"/>
              <a:t>Hanushek</a:t>
            </a:r>
            <a:r>
              <a:rPr lang="en-US" sz="1600" dirty="0" smtClean="0"/>
              <a:t>, Paul E. Peterson and </a:t>
            </a:r>
            <a:r>
              <a:rPr lang="en-US" sz="1600" dirty="0" err="1" smtClean="0"/>
              <a:t>Ludger</a:t>
            </a:r>
            <a:r>
              <a:rPr lang="en-US" sz="1600" dirty="0" smtClean="0"/>
              <a:t> </a:t>
            </a:r>
            <a:r>
              <a:rPr lang="en-US" sz="1600" dirty="0" err="1" smtClean="0"/>
              <a:t>Woessmann</a:t>
            </a:r>
            <a:r>
              <a:rPr lang="en-US" sz="1600" dirty="0" smtClean="0"/>
              <a:t>, “Achievement Growth,” Report, Harvard Program on Education Policy and Governance, 2012.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2979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8406887"/>
              </p:ext>
            </p:extLst>
          </p:nvPr>
        </p:nvGraphicFramePr>
        <p:xfrm>
          <a:off x="438910" y="1149179"/>
          <a:ext cx="8362190" cy="5447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8910" y="210065"/>
            <a:ext cx="552266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And there shall arise </a:t>
            </a:r>
            <a:r>
              <a:rPr lang="en-US" dirty="0" smtClean="0">
                <a:solidFill>
                  <a:schemeClr val="bg1"/>
                </a:solidFill>
              </a:rPr>
              <a:t>years </a:t>
            </a:r>
            <a:r>
              <a:rPr lang="en-US" dirty="0">
                <a:solidFill>
                  <a:schemeClr val="bg1"/>
                </a:solidFill>
              </a:rPr>
              <a:t>of </a:t>
            </a:r>
            <a:r>
              <a:rPr lang="en-US" dirty="0" smtClean="0">
                <a:solidFill>
                  <a:schemeClr val="bg1"/>
                </a:solidFill>
              </a:rPr>
              <a:t>famine…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Nationwide NAEP Test Score </a:t>
            </a:r>
            <a:r>
              <a:rPr lang="en-US" sz="1400" dirty="0">
                <a:solidFill>
                  <a:schemeClr val="bg1"/>
                </a:solidFill>
              </a:rPr>
              <a:t>Changes </a:t>
            </a:r>
            <a:r>
              <a:rPr lang="en-US" sz="1400" dirty="0" smtClean="0">
                <a:solidFill>
                  <a:schemeClr val="bg1"/>
                </a:solidFill>
              </a:rPr>
              <a:t>1998-09; 2009-17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6273800" y="4323957"/>
            <a:ext cx="228600" cy="2286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0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7689850" y="4323957"/>
            <a:ext cx="228600" cy="2286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0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805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314969"/>
              </p:ext>
            </p:extLst>
          </p:nvPr>
        </p:nvGraphicFramePr>
        <p:xfrm>
          <a:off x="438910" y="1149179"/>
          <a:ext cx="8362190" cy="5447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1824" y="210064"/>
            <a:ext cx="5663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”and </a:t>
            </a:r>
            <a:r>
              <a:rPr lang="en-US" dirty="0">
                <a:solidFill>
                  <a:schemeClr val="bg1"/>
                </a:solidFill>
              </a:rPr>
              <a:t>the famine shall consume the </a:t>
            </a:r>
            <a:r>
              <a:rPr lang="en-US" dirty="0" smtClean="0">
                <a:solidFill>
                  <a:schemeClr val="bg1"/>
                </a:solidFill>
              </a:rPr>
              <a:t>land”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8909" y="622302"/>
            <a:ext cx="8362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NAEP Change for White, Black and Hispanic Americans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112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688276"/>
              </p:ext>
            </p:extLst>
          </p:nvPr>
        </p:nvGraphicFramePr>
        <p:xfrm>
          <a:off x="438910" y="1149179"/>
          <a:ext cx="8362190" cy="5447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8910" y="210065"/>
            <a:ext cx="4960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“all </a:t>
            </a:r>
            <a:r>
              <a:rPr lang="en-US" dirty="0">
                <a:solidFill>
                  <a:schemeClr val="bg1"/>
                </a:solidFill>
              </a:rPr>
              <a:t>the plenty shall be </a:t>
            </a:r>
            <a:r>
              <a:rPr lang="en-US" dirty="0" smtClean="0">
                <a:solidFill>
                  <a:schemeClr val="bg1"/>
                </a:solidFill>
              </a:rPr>
              <a:t>forgotten…”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909" y="622302"/>
            <a:ext cx="8362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New York </a:t>
            </a:r>
            <a:r>
              <a:rPr lang="en-US" sz="1600" dirty="0" smtClean="0">
                <a:solidFill>
                  <a:schemeClr val="bg1"/>
                </a:solidFill>
              </a:rPr>
              <a:t>Changes in NAEP Test Scores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6990846" y="4318127"/>
            <a:ext cx="228623" cy="22857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0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528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842643"/>
              </p:ext>
            </p:extLst>
          </p:nvPr>
        </p:nvGraphicFramePr>
        <p:xfrm>
          <a:off x="438910" y="1149179"/>
          <a:ext cx="8362190" cy="5447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8910" y="210065"/>
            <a:ext cx="4972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Indiana Changes in NAEP Scores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00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7585"/>
              </p:ext>
            </p:extLst>
          </p:nvPr>
        </p:nvGraphicFramePr>
        <p:xfrm>
          <a:off x="438910" y="1149179"/>
          <a:ext cx="8362190" cy="5447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8910" y="210065"/>
            <a:ext cx="4903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Florida Changes in NAEP Scores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909" y="622302"/>
            <a:ext cx="8362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1996-09; 2009-17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028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463206"/>
              </p:ext>
            </p:extLst>
          </p:nvPr>
        </p:nvGraphicFramePr>
        <p:xfrm>
          <a:off x="438910" y="1149179"/>
          <a:ext cx="8362190" cy="5447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8910" y="210065"/>
            <a:ext cx="55685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“It shall be very grievous….”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New York White, Black and Hispanic NAEP Score Changes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30670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aramond"/>
        <a:ea typeface="ＭＳ Ｐゴシック"/>
        <a:cs typeface="ＭＳ Ｐゴシック"/>
      </a:majorFont>
      <a:minorFont>
        <a:latin typeface="Garamond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10666</TotalTime>
  <Words>346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What Does NAEP Say?</vt:lpstr>
      <vt:lpstr>Genesis 41: 29-31</vt:lpstr>
      <vt:lpstr>“Behold, there come seven years of great plenty”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Happens after 2009?</vt:lpstr>
    </vt:vector>
  </TitlesOfParts>
  <Company>Ron Berry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2009 Education Next-PEPG Survey</dc:title>
  <dc:creator>Ron Berry</dc:creator>
  <cp:lastModifiedBy>Peterson, Paul E.</cp:lastModifiedBy>
  <cp:revision>644</cp:revision>
  <cp:lastPrinted>2014-03-28T15:21:30Z</cp:lastPrinted>
  <dcterms:created xsi:type="dcterms:W3CDTF">2012-07-13T17:42:14Z</dcterms:created>
  <dcterms:modified xsi:type="dcterms:W3CDTF">2018-04-24T18:25:12Z</dcterms:modified>
</cp:coreProperties>
</file>