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9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5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avidfiglio:Dropbox:graphs%20for%20edchoice%20report%20june%202016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7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8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9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avidfiglio:Dropbox:graphs%20for%20edchoice%20report%20june%202016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avidfiglio:Dropbox:graphs%20for%20edchoice%20report%20june%202016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private school students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-0.08</c:v>
                </c:pt>
                <c:pt idx="1">
                  <c:v>-0.12</c:v>
                </c:pt>
                <c:pt idx="2">
                  <c:v>-0.19</c:v>
                </c:pt>
                <c:pt idx="3">
                  <c:v>-0.23</c:v>
                </c:pt>
                <c:pt idx="4">
                  <c:v>-0.29</c:v>
                </c:pt>
                <c:pt idx="5">
                  <c:v>-0.28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students who remained in public schools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-0.49</c:v>
                </c:pt>
                <c:pt idx="1">
                  <c:v>-0.53</c:v>
                </c:pt>
                <c:pt idx="2">
                  <c:v>-0.62</c:v>
                </c:pt>
                <c:pt idx="3">
                  <c:v>-0.58</c:v>
                </c:pt>
                <c:pt idx="4">
                  <c:v>-0.59</c:v>
                </c:pt>
                <c:pt idx="5">
                  <c:v>-0.59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5720088"/>
        <c:axId val="2138643480"/>
      </c:lineChart>
      <c:catAx>
        <c:axId val="-2145720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8643480"/>
        <c:crosses val="autoZero"/>
        <c:auto val="1"/>
        <c:lblAlgn val="ctr"/>
        <c:lblOffset val="100"/>
        <c:noMultiLvlLbl val="0"/>
      </c:catAx>
      <c:valAx>
        <c:axId val="2138643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5720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Sheet1!$A$134</c:f>
              <c:strCache>
                <c:ptCount val="1"/>
                <c:pt idx="0">
                  <c:v>repeated cross-section, logit matching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Sheet1!$B$133:$D$133</c:f>
              <c:strCache>
                <c:ptCount val="3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</c:strCache>
            </c:strRef>
          </c:cat>
          <c:val>
            <c:numRef>
              <c:f>Sheet1!$B$134:$D$134</c:f>
              <c:numCache>
                <c:formatCode>General</c:formatCode>
                <c:ptCount val="3"/>
                <c:pt idx="0">
                  <c:v>-0.348</c:v>
                </c:pt>
                <c:pt idx="1">
                  <c:v>-0.245</c:v>
                </c:pt>
                <c:pt idx="2">
                  <c:v>-0.307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Sheet1!$A$135</c:f>
              <c:strCache>
                <c:ptCount val="1"/>
                <c:pt idx="0">
                  <c:v>repeated cross-section, probit matching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Sheet1!$B$133:$D$133</c:f>
              <c:strCache>
                <c:ptCount val="3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</c:strCache>
            </c:strRef>
          </c:cat>
          <c:val>
            <c:numRef>
              <c:f>Sheet1!$B$135:$D$135</c:f>
              <c:numCache>
                <c:formatCode>General</c:formatCode>
                <c:ptCount val="3"/>
                <c:pt idx="0">
                  <c:v>-0.341</c:v>
                </c:pt>
                <c:pt idx="1">
                  <c:v>-0.325</c:v>
                </c:pt>
                <c:pt idx="2">
                  <c:v>-0.398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Sheet1!$A$136</c:f>
              <c:strCache>
                <c:ptCount val="1"/>
                <c:pt idx="0">
                  <c:v>panel, logit matching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Sheet1!$B$133:$D$133</c:f>
              <c:strCache>
                <c:ptCount val="3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</c:strCache>
            </c:strRef>
          </c:cat>
          <c:val>
            <c:numRef>
              <c:f>Sheet1!$B$136:$D$136</c:f>
              <c:numCache>
                <c:formatCode>General</c:formatCode>
                <c:ptCount val="3"/>
                <c:pt idx="0">
                  <c:v>-0.46</c:v>
                </c:pt>
                <c:pt idx="1">
                  <c:v>-0.334</c:v>
                </c:pt>
                <c:pt idx="2">
                  <c:v>-0.307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Sheet1!$A$137</c:f>
              <c:strCache>
                <c:ptCount val="1"/>
                <c:pt idx="0">
                  <c:v>panel, probit matching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Sheet1!$B$133:$D$133</c:f>
              <c:strCache>
                <c:ptCount val="3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</c:strCache>
            </c:strRef>
          </c:cat>
          <c:val>
            <c:numRef>
              <c:f>Sheet1!$B$137:$D$137</c:f>
              <c:numCache>
                <c:formatCode>General</c:formatCode>
                <c:ptCount val="3"/>
                <c:pt idx="0">
                  <c:v>-0.445</c:v>
                </c:pt>
                <c:pt idx="1">
                  <c:v>-0.354</c:v>
                </c:pt>
                <c:pt idx="2">
                  <c:v>-0.383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5935416"/>
        <c:axId val="-2145945176"/>
      </c:lineChart>
      <c:catAx>
        <c:axId val="-2145935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5945176"/>
        <c:crosses val="autoZero"/>
        <c:auto val="1"/>
        <c:lblAlgn val="ctr"/>
        <c:lblOffset val="100"/>
        <c:noMultiLvlLbl val="0"/>
      </c:catAx>
      <c:valAx>
        <c:axId val="-2145945176"/>
        <c:scaling>
          <c:orientation val="minMax"/>
          <c:min val="-0.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5935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Sheet1!$A$128</c:f>
              <c:strCache>
                <c:ptCount val="1"/>
                <c:pt idx="0">
                  <c:v>repeated cross-section, logit matching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Sheet1!$B$127:$D$127</c:f>
              <c:strCache>
                <c:ptCount val="3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</c:strCache>
            </c:strRef>
          </c:cat>
          <c:val>
            <c:numRef>
              <c:f>Sheet1!$B$128:$D$128</c:f>
              <c:numCache>
                <c:formatCode>General</c:formatCode>
                <c:ptCount val="3"/>
                <c:pt idx="0">
                  <c:v>-0.496</c:v>
                </c:pt>
                <c:pt idx="1">
                  <c:v>-0.535</c:v>
                </c:pt>
                <c:pt idx="2">
                  <c:v>-0.448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Sheet1!$A$129</c:f>
              <c:strCache>
                <c:ptCount val="1"/>
                <c:pt idx="0">
                  <c:v>repeated cross-section, probit matching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Sheet1!$B$127:$D$127</c:f>
              <c:strCache>
                <c:ptCount val="3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</c:strCache>
            </c:strRef>
          </c:cat>
          <c:val>
            <c:numRef>
              <c:f>Sheet1!$B$129:$D$129</c:f>
              <c:numCache>
                <c:formatCode>General</c:formatCode>
                <c:ptCount val="3"/>
                <c:pt idx="0">
                  <c:v>-0.523</c:v>
                </c:pt>
                <c:pt idx="1">
                  <c:v>-0.554</c:v>
                </c:pt>
                <c:pt idx="2">
                  <c:v>-0.545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Sheet1!$A$130</c:f>
              <c:strCache>
                <c:ptCount val="1"/>
                <c:pt idx="0">
                  <c:v>panel, logit matching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Sheet1!$B$127:$D$127</c:f>
              <c:strCache>
                <c:ptCount val="3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</c:strCache>
            </c:strRef>
          </c:cat>
          <c:val>
            <c:numRef>
              <c:f>Sheet1!$B$130:$D$130</c:f>
              <c:numCache>
                <c:formatCode>General</c:formatCode>
                <c:ptCount val="3"/>
                <c:pt idx="0">
                  <c:v>-0.668</c:v>
                </c:pt>
                <c:pt idx="1">
                  <c:v>-0.539</c:v>
                </c:pt>
                <c:pt idx="2">
                  <c:v>-0.542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Sheet1!$A$131</c:f>
              <c:strCache>
                <c:ptCount val="1"/>
                <c:pt idx="0">
                  <c:v>panel, probit matching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Sheet1!$B$127:$D$127</c:f>
              <c:strCache>
                <c:ptCount val="3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</c:strCache>
            </c:strRef>
          </c:cat>
          <c:val>
            <c:numRef>
              <c:f>Sheet1!$B$131:$D$131</c:f>
              <c:numCache>
                <c:formatCode>General</c:formatCode>
                <c:ptCount val="3"/>
                <c:pt idx="0">
                  <c:v>-0.655</c:v>
                </c:pt>
                <c:pt idx="1">
                  <c:v>-0.569</c:v>
                </c:pt>
                <c:pt idx="2">
                  <c:v>-0.582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1402568"/>
        <c:axId val="-2142069720"/>
      </c:lineChart>
      <c:catAx>
        <c:axId val="-2141402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2069720"/>
        <c:crosses val="autoZero"/>
        <c:auto val="1"/>
        <c:lblAlgn val="ctr"/>
        <c:lblOffset val="100"/>
        <c:noMultiLvlLbl val="0"/>
      </c:catAx>
      <c:valAx>
        <c:axId val="-2142069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1402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Sheet1!$A$154</c:f>
              <c:strCache>
                <c:ptCount val="1"/>
                <c:pt idx="0">
                  <c:v>math, logit matching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Sheet1!$B$153:$D$153</c:f>
              <c:strCache>
                <c:ptCount val="3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</c:strCache>
            </c:strRef>
          </c:cat>
          <c:val>
            <c:numRef>
              <c:f>Sheet1!$B$154:$D$154</c:f>
              <c:numCache>
                <c:formatCode>General</c:formatCode>
                <c:ptCount val="3"/>
                <c:pt idx="0">
                  <c:v>-0.578</c:v>
                </c:pt>
                <c:pt idx="1">
                  <c:v>-0.457</c:v>
                </c:pt>
                <c:pt idx="2">
                  <c:v>-0.412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Sheet1!$A$155</c:f>
              <c:strCache>
                <c:ptCount val="1"/>
                <c:pt idx="0">
                  <c:v>math, probit matching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Sheet1!$B$153:$D$153</c:f>
              <c:strCache>
                <c:ptCount val="3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</c:strCache>
            </c:strRef>
          </c:cat>
          <c:val>
            <c:numRef>
              <c:f>Sheet1!$B$155:$D$155</c:f>
              <c:numCache>
                <c:formatCode>General</c:formatCode>
                <c:ptCount val="3"/>
                <c:pt idx="0">
                  <c:v>-0.476</c:v>
                </c:pt>
                <c:pt idx="1">
                  <c:v>-0.532</c:v>
                </c:pt>
                <c:pt idx="2">
                  <c:v>-0.505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Sheet1!$A$156</c:f>
              <c:strCache>
                <c:ptCount val="1"/>
                <c:pt idx="0">
                  <c:v>reading, logit matching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Sheet1!$B$153:$D$153</c:f>
              <c:strCache>
                <c:ptCount val="3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</c:strCache>
            </c:strRef>
          </c:cat>
          <c:val>
            <c:numRef>
              <c:f>Sheet1!$B$156:$D$156</c:f>
              <c:numCache>
                <c:formatCode>General</c:formatCode>
                <c:ptCount val="3"/>
                <c:pt idx="0">
                  <c:v>-0.274</c:v>
                </c:pt>
                <c:pt idx="1">
                  <c:v>-0.23</c:v>
                </c:pt>
                <c:pt idx="2">
                  <c:v>-0.269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Sheet1!$A$157</c:f>
              <c:strCache>
                <c:ptCount val="1"/>
                <c:pt idx="0">
                  <c:v>reading, probit matching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Sheet1!$B$153:$D$153</c:f>
              <c:strCache>
                <c:ptCount val="3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</c:strCache>
            </c:strRef>
          </c:cat>
          <c:val>
            <c:numRef>
              <c:f>Sheet1!$B$157:$D$157</c:f>
              <c:numCache>
                <c:formatCode>General</c:formatCode>
                <c:ptCount val="3"/>
                <c:pt idx="0">
                  <c:v>-0.277</c:v>
                </c:pt>
                <c:pt idx="1">
                  <c:v>-0.272</c:v>
                </c:pt>
                <c:pt idx="2">
                  <c:v>-0.284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4287800"/>
        <c:axId val="-2144296360"/>
      </c:lineChart>
      <c:catAx>
        <c:axId val="-2144287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4296360"/>
        <c:crosses val="autoZero"/>
        <c:auto val="1"/>
        <c:lblAlgn val="ctr"/>
        <c:lblOffset val="100"/>
        <c:noMultiLvlLbl val="0"/>
      </c:catAx>
      <c:valAx>
        <c:axId val="-2144296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4287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Sheet1!$A$160</c:f>
              <c:strCache>
                <c:ptCount val="1"/>
                <c:pt idx="0">
                  <c:v>math, logit matching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Sheet1!$B$159:$D$159</c:f>
              <c:strCache>
                <c:ptCount val="3"/>
                <c:pt idx="0">
                  <c:v>first year</c:v>
                </c:pt>
                <c:pt idx="1">
                  <c:v>second year</c:v>
                </c:pt>
                <c:pt idx="2">
                  <c:v>third year</c:v>
                </c:pt>
              </c:strCache>
            </c:strRef>
          </c:cat>
          <c:val>
            <c:numRef>
              <c:f>Sheet1!$B$160:$D$160</c:f>
              <c:numCache>
                <c:formatCode>General</c:formatCode>
                <c:ptCount val="3"/>
                <c:pt idx="0">
                  <c:v>-0.56</c:v>
                </c:pt>
                <c:pt idx="1">
                  <c:v>-0.493</c:v>
                </c:pt>
                <c:pt idx="2">
                  <c:v>-0.488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Sheet1!$A$161</c:f>
              <c:strCache>
                <c:ptCount val="1"/>
                <c:pt idx="0">
                  <c:v>math, probit matching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Sheet1!$B$159:$D$159</c:f>
              <c:strCache>
                <c:ptCount val="3"/>
                <c:pt idx="0">
                  <c:v>first year</c:v>
                </c:pt>
                <c:pt idx="1">
                  <c:v>second year</c:v>
                </c:pt>
                <c:pt idx="2">
                  <c:v>third year</c:v>
                </c:pt>
              </c:strCache>
            </c:strRef>
          </c:cat>
          <c:val>
            <c:numRef>
              <c:f>Sheet1!$B$161:$D$161</c:f>
              <c:numCache>
                <c:formatCode>General</c:formatCode>
                <c:ptCount val="3"/>
                <c:pt idx="0">
                  <c:v>-0.488</c:v>
                </c:pt>
                <c:pt idx="1">
                  <c:v>-0.545</c:v>
                </c:pt>
                <c:pt idx="2">
                  <c:v>-0.499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Sheet1!$A$162</c:f>
              <c:strCache>
                <c:ptCount val="1"/>
                <c:pt idx="0">
                  <c:v>reading, logit matching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Sheet1!$B$159:$D$159</c:f>
              <c:strCache>
                <c:ptCount val="3"/>
                <c:pt idx="0">
                  <c:v>first year</c:v>
                </c:pt>
                <c:pt idx="1">
                  <c:v>second year</c:v>
                </c:pt>
                <c:pt idx="2">
                  <c:v>third year</c:v>
                </c:pt>
              </c:strCache>
            </c:strRef>
          </c:cat>
          <c:val>
            <c:numRef>
              <c:f>Sheet1!$B$162:$D$162</c:f>
              <c:numCache>
                <c:formatCode>General</c:formatCode>
                <c:ptCount val="3"/>
                <c:pt idx="0">
                  <c:v>-0.325</c:v>
                </c:pt>
                <c:pt idx="1">
                  <c:v>-0.288</c:v>
                </c:pt>
                <c:pt idx="2">
                  <c:v>-0.305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Sheet1!$A$163</c:f>
              <c:strCache>
                <c:ptCount val="1"/>
                <c:pt idx="0">
                  <c:v>reading, probit matching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Sheet1!$B$159:$D$159</c:f>
              <c:strCache>
                <c:ptCount val="3"/>
                <c:pt idx="0">
                  <c:v>first year</c:v>
                </c:pt>
                <c:pt idx="1">
                  <c:v>second year</c:v>
                </c:pt>
                <c:pt idx="2">
                  <c:v>third year</c:v>
                </c:pt>
              </c:strCache>
            </c:strRef>
          </c:cat>
          <c:val>
            <c:numRef>
              <c:f>Sheet1!$B$163:$D$163</c:f>
              <c:numCache>
                <c:formatCode>General</c:formatCode>
                <c:ptCount val="3"/>
                <c:pt idx="0">
                  <c:v>-0.254</c:v>
                </c:pt>
                <c:pt idx="1">
                  <c:v>-0.359</c:v>
                </c:pt>
                <c:pt idx="2">
                  <c:v>-0.34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2966904"/>
        <c:axId val="-2142268728"/>
      </c:lineChart>
      <c:catAx>
        <c:axId val="-2142966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2268728"/>
        <c:crosses val="autoZero"/>
        <c:auto val="1"/>
        <c:lblAlgn val="ctr"/>
        <c:lblOffset val="100"/>
        <c:noMultiLvlLbl val="0"/>
      </c:catAx>
      <c:valAx>
        <c:axId val="-2142268728"/>
        <c:scaling>
          <c:orientation val="minMax"/>
          <c:min val="-0.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2966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Sheet1!$B$17</c:f>
              <c:strCache>
                <c:ptCount val="1"/>
                <c:pt idx="0">
                  <c:v>private school students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Sheet1!$A$18:$A$23</c:f>
              <c:strCache>
                <c:ptCount val="6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</c:strCache>
            </c:strRef>
          </c:cat>
          <c:val>
            <c:numRef>
              <c:f>Sheet1!$B$18:$B$23</c:f>
              <c:numCache>
                <c:formatCode>General</c:formatCode>
                <c:ptCount val="6"/>
                <c:pt idx="0">
                  <c:v>-0.06</c:v>
                </c:pt>
                <c:pt idx="1">
                  <c:v>-0.16</c:v>
                </c:pt>
                <c:pt idx="2">
                  <c:v>0.0</c:v>
                </c:pt>
                <c:pt idx="3">
                  <c:v>0.0</c:v>
                </c:pt>
                <c:pt idx="4">
                  <c:v>-0.26</c:v>
                </c:pt>
                <c:pt idx="5">
                  <c:v>-0.295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Sheet1!$C$17</c:f>
              <c:strCache>
                <c:ptCount val="1"/>
                <c:pt idx="0">
                  <c:v>students who remained in public schools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Sheet1!$A$18:$A$23</c:f>
              <c:strCache>
                <c:ptCount val="6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</c:strCache>
            </c:strRef>
          </c:cat>
          <c:val>
            <c:numRef>
              <c:f>Sheet1!$C$18:$C$23</c:f>
              <c:numCache>
                <c:formatCode>General</c:formatCode>
                <c:ptCount val="6"/>
                <c:pt idx="0">
                  <c:v>-0.49</c:v>
                </c:pt>
                <c:pt idx="1">
                  <c:v>-0.55</c:v>
                </c:pt>
                <c:pt idx="2">
                  <c:v>-0.6</c:v>
                </c:pt>
                <c:pt idx="3">
                  <c:v>-0.53</c:v>
                </c:pt>
                <c:pt idx="4">
                  <c:v>-0.58</c:v>
                </c:pt>
                <c:pt idx="5">
                  <c:v>-0.525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6157432"/>
        <c:axId val="-2145670936"/>
      </c:lineChart>
      <c:catAx>
        <c:axId val="-2146157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5670936"/>
        <c:crosses val="autoZero"/>
        <c:auto val="1"/>
        <c:lblAlgn val="ctr"/>
        <c:lblOffset val="100"/>
        <c:noMultiLvlLbl val="0"/>
      </c:catAx>
      <c:valAx>
        <c:axId val="-2145670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6157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Sheet1!$B$33</c:f>
              <c:strCache>
                <c:ptCount val="1"/>
                <c:pt idx="0">
                  <c:v>private school students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Sheet1!$A$34:$A$39</c:f>
              <c:strCache>
                <c:ptCount val="6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</c:strCache>
            </c:strRef>
          </c:cat>
          <c:val>
            <c:numRef>
              <c:f>Sheet1!$B$34:$B$39</c:f>
              <c:numCache>
                <c:formatCode>General</c:formatCode>
                <c:ptCount val="6"/>
                <c:pt idx="0">
                  <c:v>0.77</c:v>
                </c:pt>
                <c:pt idx="1">
                  <c:v>0.84</c:v>
                </c:pt>
                <c:pt idx="2">
                  <c:v>0.85</c:v>
                </c:pt>
                <c:pt idx="3">
                  <c:v>0.84</c:v>
                </c:pt>
                <c:pt idx="4">
                  <c:v>0.88</c:v>
                </c:pt>
                <c:pt idx="5">
                  <c:v>0.875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Sheet1!$C$33</c:f>
              <c:strCache>
                <c:ptCount val="1"/>
                <c:pt idx="0">
                  <c:v>students who remained in public schools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Sheet1!$A$34:$A$39</c:f>
              <c:strCache>
                <c:ptCount val="6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</c:strCache>
            </c:strRef>
          </c:cat>
          <c:val>
            <c:numRef>
              <c:f>Sheet1!$C$34:$C$39</c:f>
              <c:numCache>
                <c:formatCode>General</c:formatCode>
                <c:ptCount val="6"/>
                <c:pt idx="0">
                  <c:v>0.935</c:v>
                </c:pt>
                <c:pt idx="1">
                  <c:v>0.95</c:v>
                </c:pt>
                <c:pt idx="2">
                  <c:v>0.96</c:v>
                </c:pt>
                <c:pt idx="3">
                  <c:v>0.958</c:v>
                </c:pt>
                <c:pt idx="4">
                  <c:v>0.96</c:v>
                </c:pt>
                <c:pt idx="5">
                  <c:v>0.965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4370088"/>
        <c:axId val="-2143984904"/>
      </c:lineChart>
      <c:catAx>
        <c:axId val="-2144370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3984904"/>
        <c:crosses val="autoZero"/>
        <c:auto val="1"/>
        <c:lblAlgn val="ctr"/>
        <c:lblOffset val="100"/>
        <c:noMultiLvlLbl val="0"/>
      </c:catAx>
      <c:valAx>
        <c:axId val="-2143984904"/>
        <c:scaling>
          <c:orientation val="minMax"/>
          <c:max val="1.0"/>
          <c:min val="0.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4370088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Sheet1!$B$81</c:f>
              <c:strCache>
                <c:ptCount val="1"/>
                <c:pt idx="0">
                  <c:v>no donut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Sheet1!$A$82:$A$85</c:f>
              <c:strCache>
                <c:ptCount val="4"/>
                <c:pt idx="0">
                  <c:v>no controls + same slope</c:v>
                </c:pt>
                <c:pt idx="1">
                  <c:v>no controls + different slopes</c:v>
                </c:pt>
                <c:pt idx="2">
                  <c:v>controls + same slope</c:v>
                </c:pt>
                <c:pt idx="3">
                  <c:v>controls + different slopes</c:v>
                </c:pt>
              </c:strCache>
            </c:strRef>
          </c:cat>
          <c:val>
            <c:numRef>
              <c:f>Sheet1!$B$82:$B$85</c:f>
              <c:numCache>
                <c:formatCode>General</c:formatCode>
                <c:ptCount val="4"/>
                <c:pt idx="0">
                  <c:v>0.064</c:v>
                </c:pt>
                <c:pt idx="1">
                  <c:v>0.055</c:v>
                </c:pt>
                <c:pt idx="2">
                  <c:v>0.082</c:v>
                </c:pt>
                <c:pt idx="3">
                  <c:v>0.078</c:v>
                </c:pt>
              </c:numCache>
            </c:numRef>
          </c:val>
        </c:ser>
        <c:ser>
          <c:idx val="1"/>
          <c:order val="1"/>
          <c:tx>
            <c:strRef>
              <c:f>Sheet1!$C$81</c:f>
              <c:strCache>
                <c:ptCount val="1"/>
                <c:pt idx="0">
                  <c:v>dropping PI 77-80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Sheet1!$A$82:$A$85</c:f>
              <c:strCache>
                <c:ptCount val="4"/>
                <c:pt idx="0">
                  <c:v>no controls + same slope</c:v>
                </c:pt>
                <c:pt idx="1">
                  <c:v>no controls + different slopes</c:v>
                </c:pt>
                <c:pt idx="2">
                  <c:v>controls + same slope</c:v>
                </c:pt>
                <c:pt idx="3">
                  <c:v>controls + different slopes</c:v>
                </c:pt>
              </c:strCache>
            </c:strRef>
          </c:cat>
          <c:val>
            <c:numRef>
              <c:f>Sheet1!$C$82:$C$85</c:f>
              <c:numCache>
                <c:formatCode>General</c:formatCode>
                <c:ptCount val="4"/>
                <c:pt idx="0">
                  <c:v>0.07</c:v>
                </c:pt>
                <c:pt idx="1">
                  <c:v>0.057</c:v>
                </c:pt>
                <c:pt idx="2">
                  <c:v>0.092</c:v>
                </c:pt>
                <c:pt idx="3">
                  <c:v>0.096</c:v>
                </c:pt>
              </c:numCache>
            </c:numRef>
          </c:val>
        </c:ser>
        <c:ser>
          <c:idx val="2"/>
          <c:order val="2"/>
          <c:tx>
            <c:strRef>
              <c:f>Sheet1!$D$81</c:f>
              <c:strCache>
                <c:ptCount val="1"/>
                <c:pt idx="0">
                  <c:v>dropping PI 75-80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noFill/>
              <a:ln>
                <a:solidFill>
                  <a:schemeClr val="accent3"/>
                </a:solidFill>
              </a:ln>
              <a:effectLst/>
            </c:spPr>
          </c:dPt>
          <c:cat>
            <c:strRef>
              <c:f>Sheet1!$A$82:$A$85</c:f>
              <c:strCache>
                <c:ptCount val="4"/>
                <c:pt idx="0">
                  <c:v>no controls + same slope</c:v>
                </c:pt>
                <c:pt idx="1">
                  <c:v>no controls + different slopes</c:v>
                </c:pt>
                <c:pt idx="2">
                  <c:v>controls + same slope</c:v>
                </c:pt>
                <c:pt idx="3">
                  <c:v>controls + different slopes</c:v>
                </c:pt>
              </c:strCache>
            </c:strRef>
          </c:cat>
          <c:val>
            <c:numRef>
              <c:f>Sheet1!$D$82:$D$85</c:f>
              <c:numCache>
                <c:formatCode>General</c:formatCode>
                <c:ptCount val="4"/>
                <c:pt idx="0">
                  <c:v>0.071</c:v>
                </c:pt>
                <c:pt idx="1">
                  <c:v>0.05</c:v>
                </c:pt>
                <c:pt idx="2">
                  <c:v>0.092</c:v>
                </c:pt>
                <c:pt idx="3">
                  <c:v>0.101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1210408"/>
        <c:axId val="-2141299688"/>
      </c:barChart>
      <c:catAx>
        <c:axId val="-2141210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1299688"/>
        <c:crosses val="autoZero"/>
        <c:auto val="1"/>
        <c:lblAlgn val="ctr"/>
        <c:lblOffset val="100"/>
        <c:noMultiLvlLbl val="0"/>
      </c:catAx>
      <c:valAx>
        <c:axId val="-2141299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1210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Sheet1!$B$87</c:f>
              <c:strCache>
                <c:ptCount val="1"/>
                <c:pt idx="0">
                  <c:v>no donut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Sheet1!$A$88:$A$91</c:f>
              <c:strCache>
                <c:ptCount val="4"/>
                <c:pt idx="0">
                  <c:v>no controls + same slope</c:v>
                </c:pt>
                <c:pt idx="1">
                  <c:v>no controls + different slopes</c:v>
                </c:pt>
                <c:pt idx="2">
                  <c:v>controls + same slope</c:v>
                </c:pt>
                <c:pt idx="3">
                  <c:v>controls + different slopes</c:v>
                </c:pt>
              </c:strCache>
            </c:strRef>
          </c:cat>
          <c:val>
            <c:numRef>
              <c:f>Sheet1!$B$88:$B$91</c:f>
              <c:numCache>
                <c:formatCode>General</c:formatCode>
                <c:ptCount val="4"/>
                <c:pt idx="0">
                  <c:v>0.11</c:v>
                </c:pt>
                <c:pt idx="1">
                  <c:v>0.082</c:v>
                </c:pt>
                <c:pt idx="2">
                  <c:v>0.129</c:v>
                </c:pt>
                <c:pt idx="3">
                  <c:v>0.107</c:v>
                </c:pt>
              </c:numCache>
            </c:numRef>
          </c:val>
        </c:ser>
        <c:ser>
          <c:idx val="1"/>
          <c:order val="1"/>
          <c:tx>
            <c:strRef>
              <c:f>Sheet1!$C$87</c:f>
              <c:strCache>
                <c:ptCount val="1"/>
                <c:pt idx="0">
                  <c:v>dropping PI 77-80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Sheet1!$A$88:$A$91</c:f>
              <c:strCache>
                <c:ptCount val="4"/>
                <c:pt idx="0">
                  <c:v>no controls + same slope</c:v>
                </c:pt>
                <c:pt idx="1">
                  <c:v>no controls + different slopes</c:v>
                </c:pt>
                <c:pt idx="2">
                  <c:v>controls + same slope</c:v>
                </c:pt>
                <c:pt idx="3">
                  <c:v>controls + different slopes</c:v>
                </c:pt>
              </c:strCache>
            </c:strRef>
          </c:cat>
          <c:val>
            <c:numRef>
              <c:f>Sheet1!$C$88:$C$91</c:f>
              <c:numCache>
                <c:formatCode>General</c:formatCode>
                <c:ptCount val="4"/>
                <c:pt idx="0">
                  <c:v>0.116</c:v>
                </c:pt>
                <c:pt idx="1">
                  <c:v>0.058</c:v>
                </c:pt>
                <c:pt idx="2">
                  <c:v>0.142</c:v>
                </c:pt>
                <c:pt idx="3">
                  <c:v>0.104</c:v>
                </c:pt>
              </c:numCache>
            </c:numRef>
          </c:val>
        </c:ser>
        <c:ser>
          <c:idx val="2"/>
          <c:order val="2"/>
          <c:tx>
            <c:strRef>
              <c:f>Sheet1!$D$87</c:f>
              <c:strCache>
                <c:ptCount val="1"/>
                <c:pt idx="0">
                  <c:v>dropping PI 75-80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noFill/>
              <a:ln>
                <a:solidFill>
                  <a:schemeClr val="accent3"/>
                </a:solidFill>
              </a:ln>
              <a:effectLst/>
            </c:spPr>
          </c:dPt>
          <c:cat>
            <c:strRef>
              <c:f>Sheet1!$A$88:$A$91</c:f>
              <c:strCache>
                <c:ptCount val="4"/>
                <c:pt idx="0">
                  <c:v>no controls + same slope</c:v>
                </c:pt>
                <c:pt idx="1">
                  <c:v>no controls + different slopes</c:v>
                </c:pt>
                <c:pt idx="2">
                  <c:v>controls + same slope</c:v>
                </c:pt>
                <c:pt idx="3">
                  <c:v>controls + different slopes</c:v>
                </c:pt>
              </c:strCache>
            </c:strRef>
          </c:cat>
          <c:val>
            <c:numRef>
              <c:f>Sheet1!$D$88:$D$91</c:f>
              <c:numCache>
                <c:formatCode>General</c:formatCode>
                <c:ptCount val="4"/>
                <c:pt idx="0">
                  <c:v>0.131</c:v>
                </c:pt>
                <c:pt idx="1">
                  <c:v>0.06</c:v>
                </c:pt>
                <c:pt idx="2">
                  <c:v>0.156</c:v>
                </c:pt>
                <c:pt idx="3">
                  <c:v>0.12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1302408"/>
        <c:axId val="-2141248600"/>
      </c:barChart>
      <c:catAx>
        <c:axId val="-2141302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1248600"/>
        <c:crosses val="autoZero"/>
        <c:auto val="1"/>
        <c:lblAlgn val="ctr"/>
        <c:lblOffset val="100"/>
        <c:noMultiLvlLbl val="0"/>
      </c:catAx>
      <c:valAx>
        <c:axId val="-2141248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1302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Sheet1!$B$93</c:f>
              <c:strCache>
                <c:ptCount val="1"/>
                <c:pt idx="0">
                  <c:v>no donut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noFill/>
              <a:ln>
                <a:solidFill>
                  <a:schemeClr val="accent1"/>
                </a:solidFill>
              </a:ln>
              <a:effectLst/>
            </c:spPr>
          </c:dPt>
          <c:cat>
            <c:strRef>
              <c:f>Sheet1!$A$94:$A$97</c:f>
              <c:strCache>
                <c:ptCount val="4"/>
                <c:pt idx="0">
                  <c:v>no controls + same slope</c:v>
                </c:pt>
                <c:pt idx="1">
                  <c:v>no controls + different slopes</c:v>
                </c:pt>
                <c:pt idx="2">
                  <c:v>controls + same slope</c:v>
                </c:pt>
                <c:pt idx="3">
                  <c:v>controls + different slopes</c:v>
                </c:pt>
              </c:strCache>
            </c:strRef>
          </c:cat>
          <c:val>
            <c:numRef>
              <c:f>Sheet1!$B$94:$B$97</c:f>
              <c:numCache>
                <c:formatCode>General</c:formatCode>
                <c:ptCount val="4"/>
                <c:pt idx="0">
                  <c:v>0.053</c:v>
                </c:pt>
                <c:pt idx="1">
                  <c:v>0.028</c:v>
                </c:pt>
                <c:pt idx="2">
                  <c:v>0.07</c:v>
                </c:pt>
                <c:pt idx="3">
                  <c:v>0.053</c:v>
                </c:pt>
              </c:numCache>
            </c:numRef>
          </c:val>
        </c:ser>
        <c:ser>
          <c:idx val="1"/>
          <c:order val="1"/>
          <c:tx>
            <c:strRef>
              <c:f>Sheet1!$C$93</c:f>
              <c:strCache>
                <c:ptCount val="1"/>
                <c:pt idx="0">
                  <c:v>dropping PI 77-80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noFill/>
              <a:ln>
                <a:solidFill>
                  <a:schemeClr val="accent2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noFill/>
              <a:ln>
                <a:solidFill>
                  <a:schemeClr val="accent2"/>
                </a:solidFill>
              </a:ln>
              <a:effectLst/>
            </c:spPr>
          </c:dPt>
          <c:cat>
            <c:strRef>
              <c:f>Sheet1!$A$94:$A$97</c:f>
              <c:strCache>
                <c:ptCount val="4"/>
                <c:pt idx="0">
                  <c:v>no controls + same slope</c:v>
                </c:pt>
                <c:pt idx="1">
                  <c:v>no controls + different slopes</c:v>
                </c:pt>
                <c:pt idx="2">
                  <c:v>controls + same slope</c:v>
                </c:pt>
                <c:pt idx="3">
                  <c:v>controls + different slopes</c:v>
                </c:pt>
              </c:strCache>
            </c:strRef>
          </c:cat>
          <c:val>
            <c:numRef>
              <c:f>Sheet1!$C$94:$C$97</c:f>
              <c:numCache>
                <c:formatCode>General</c:formatCode>
                <c:ptCount val="4"/>
                <c:pt idx="0">
                  <c:v>0.055</c:v>
                </c:pt>
                <c:pt idx="1">
                  <c:v>-0.009</c:v>
                </c:pt>
                <c:pt idx="2">
                  <c:v>0.072</c:v>
                </c:pt>
                <c:pt idx="3">
                  <c:v>0.031</c:v>
                </c:pt>
              </c:numCache>
            </c:numRef>
          </c:val>
        </c:ser>
        <c:ser>
          <c:idx val="2"/>
          <c:order val="2"/>
          <c:tx>
            <c:strRef>
              <c:f>Sheet1!$D$93</c:f>
              <c:strCache>
                <c:ptCount val="1"/>
                <c:pt idx="0">
                  <c:v>dropping PI 75-80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noFill/>
              <a:ln>
                <a:solidFill>
                  <a:schemeClr val="accent3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noFill/>
              <a:ln>
                <a:solidFill>
                  <a:schemeClr val="accent3"/>
                </a:solidFill>
              </a:ln>
              <a:effectLst/>
            </c:spPr>
          </c:dPt>
          <c:cat>
            <c:strRef>
              <c:f>Sheet1!$A$94:$A$97</c:f>
              <c:strCache>
                <c:ptCount val="4"/>
                <c:pt idx="0">
                  <c:v>no controls + same slope</c:v>
                </c:pt>
                <c:pt idx="1">
                  <c:v>no controls + different slopes</c:v>
                </c:pt>
                <c:pt idx="2">
                  <c:v>controls + same slope</c:v>
                </c:pt>
                <c:pt idx="3">
                  <c:v>controls + different slopes</c:v>
                </c:pt>
              </c:strCache>
            </c:strRef>
          </c:cat>
          <c:val>
            <c:numRef>
              <c:f>Sheet1!$D$94:$D$97</c:f>
              <c:numCache>
                <c:formatCode>General</c:formatCode>
                <c:ptCount val="4"/>
                <c:pt idx="0">
                  <c:v>0.063</c:v>
                </c:pt>
                <c:pt idx="1">
                  <c:v>-0.035</c:v>
                </c:pt>
                <c:pt idx="2">
                  <c:v>0.078</c:v>
                </c:pt>
                <c:pt idx="3">
                  <c:v>0.02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3417800"/>
        <c:axId val="-2143455176"/>
      </c:barChart>
      <c:catAx>
        <c:axId val="-2143417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3455176"/>
        <c:crosses val="autoZero"/>
        <c:auto val="1"/>
        <c:lblAlgn val="ctr"/>
        <c:lblOffset val="100"/>
        <c:noMultiLvlLbl val="0"/>
      </c:catAx>
      <c:valAx>
        <c:axId val="-2143455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3417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Sheet1!$B$99</c:f>
              <c:strCache>
                <c:ptCount val="1"/>
                <c:pt idx="0">
                  <c:v>no donut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</c:dPt>
          <c:cat>
            <c:strRef>
              <c:f>Sheet1!$A$100:$A$103</c:f>
              <c:strCache>
                <c:ptCount val="4"/>
                <c:pt idx="0">
                  <c:v>no controls + same slope</c:v>
                </c:pt>
                <c:pt idx="1">
                  <c:v>no controls + different slopes</c:v>
                </c:pt>
                <c:pt idx="2">
                  <c:v>controls + same slope</c:v>
                </c:pt>
                <c:pt idx="3">
                  <c:v>controls + different slopes</c:v>
                </c:pt>
              </c:strCache>
            </c:strRef>
          </c:cat>
          <c:val>
            <c:numRef>
              <c:f>Sheet1!$B$100:$B$103</c:f>
              <c:numCache>
                <c:formatCode>General</c:formatCode>
                <c:ptCount val="4"/>
                <c:pt idx="0">
                  <c:v>0.087</c:v>
                </c:pt>
                <c:pt idx="1">
                  <c:v>0.048</c:v>
                </c:pt>
                <c:pt idx="2">
                  <c:v>0.102</c:v>
                </c:pt>
                <c:pt idx="3">
                  <c:v>0.072</c:v>
                </c:pt>
              </c:numCache>
            </c:numRef>
          </c:val>
        </c:ser>
        <c:ser>
          <c:idx val="1"/>
          <c:order val="1"/>
          <c:tx>
            <c:strRef>
              <c:f>Sheet1!$C$99</c:f>
              <c:strCache>
                <c:ptCount val="1"/>
                <c:pt idx="0">
                  <c:v>dropping PI 77-80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noFill/>
              <a:ln>
                <a:solidFill>
                  <a:schemeClr val="accent2"/>
                </a:solidFill>
              </a:ln>
              <a:effectLst/>
            </c:spPr>
          </c:dPt>
          <c:cat>
            <c:strRef>
              <c:f>Sheet1!$A$100:$A$103</c:f>
              <c:strCache>
                <c:ptCount val="4"/>
                <c:pt idx="0">
                  <c:v>no controls + same slope</c:v>
                </c:pt>
                <c:pt idx="1">
                  <c:v>no controls + different slopes</c:v>
                </c:pt>
                <c:pt idx="2">
                  <c:v>controls + same slope</c:v>
                </c:pt>
                <c:pt idx="3">
                  <c:v>controls + different slopes</c:v>
                </c:pt>
              </c:strCache>
            </c:strRef>
          </c:cat>
          <c:val>
            <c:numRef>
              <c:f>Sheet1!$C$100:$C$103</c:f>
              <c:numCache>
                <c:formatCode>General</c:formatCode>
                <c:ptCount val="4"/>
                <c:pt idx="0">
                  <c:v>0.092</c:v>
                </c:pt>
                <c:pt idx="1">
                  <c:v>0.0</c:v>
                </c:pt>
                <c:pt idx="2">
                  <c:v>0.11</c:v>
                </c:pt>
                <c:pt idx="3">
                  <c:v>0.046</c:v>
                </c:pt>
              </c:numCache>
            </c:numRef>
          </c:val>
        </c:ser>
        <c:ser>
          <c:idx val="2"/>
          <c:order val="2"/>
          <c:tx>
            <c:strRef>
              <c:f>Sheet1!$D$99</c:f>
              <c:strCache>
                <c:ptCount val="1"/>
                <c:pt idx="0">
                  <c:v>dropping PI 75-80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noFill/>
              <a:ln>
                <a:solidFill>
                  <a:schemeClr val="accent3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noFill/>
              <a:ln>
                <a:solidFill>
                  <a:schemeClr val="accent3"/>
                </a:solidFill>
              </a:ln>
              <a:effectLst/>
            </c:spPr>
          </c:dPt>
          <c:cat>
            <c:strRef>
              <c:f>Sheet1!$A$100:$A$103</c:f>
              <c:strCache>
                <c:ptCount val="4"/>
                <c:pt idx="0">
                  <c:v>no controls + same slope</c:v>
                </c:pt>
                <c:pt idx="1">
                  <c:v>no controls + different slopes</c:v>
                </c:pt>
                <c:pt idx="2">
                  <c:v>controls + same slope</c:v>
                </c:pt>
                <c:pt idx="3">
                  <c:v>controls + different slopes</c:v>
                </c:pt>
              </c:strCache>
            </c:strRef>
          </c:cat>
          <c:val>
            <c:numRef>
              <c:f>Sheet1!$D$100:$D$103</c:f>
              <c:numCache>
                <c:formatCode>General</c:formatCode>
                <c:ptCount val="4"/>
                <c:pt idx="0">
                  <c:v>0.106</c:v>
                </c:pt>
                <c:pt idx="1">
                  <c:v>-0.026</c:v>
                </c:pt>
                <c:pt idx="2">
                  <c:v>0.122</c:v>
                </c:pt>
                <c:pt idx="3">
                  <c:v>0.034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3645976"/>
        <c:axId val="-2143662552"/>
      </c:barChart>
      <c:catAx>
        <c:axId val="-2143645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3662552"/>
        <c:crosses val="autoZero"/>
        <c:auto val="1"/>
        <c:lblAlgn val="ctr"/>
        <c:lblOffset val="100"/>
        <c:noMultiLvlLbl val="0"/>
      </c:catAx>
      <c:valAx>
        <c:axId val="-2143662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3645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Sheet1!$B$106</c:f>
              <c:strCache>
                <c:ptCount val="1"/>
                <c:pt idx="0">
                  <c:v>same slope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noFill/>
              <a:ln>
                <a:solidFill>
                  <a:schemeClr val="accent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noFill/>
              <a:ln>
                <a:solidFill>
                  <a:schemeClr val="accent1"/>
                </a:solidFill>
              </a:ln>
              <a:effectLst/>
            </c:spPr>
          </c:dPt>
          <c:cat>
            <c:strRef>
              <c:f>Sheet1!$A$107:$A$113</c:f>
              <c:strCache>
                <c:ptCount val="7"/>
                <c:pt idx="0">
                  <c:v>white</c:v>
                </c:pt>
                <c:pt idx="1">
                  <c:v>black</c:v>
                </c:pt>
                <c:pt idx="2">
                  <c:v>Hispanic</c:v>
                </c:pt>
                <c:pt idx="3">
                  <c:v>ever disadvantaged</c:v>
                </c:pt>
                <c:pt idx="4">
                  <c:v>never disadvantaged</c:v>
                </c:pt>
                <c:pt idx="5">
                  <c:v>girl</c:v>
                </c:pt>
                <c:pt idx="6">
                  <c:v>boy</c:v>
                </c:pt>
              </c:strCache>
            </c:strRef>
          </c:cat>
          <c:val>
            <c:numRef>
              <c:f>Sheet1!$B$107:$B$113</c:f>
              <c:numCache>
                <c:formatCode>General</c:formatCode>
                <c:ptCount val="7"/>
                <c:pt idx="0">
                  <c:v>0.137</c:v>
                </c:pt>
                <c:pt idx="1">
                  <c:v>-0.008</c:v>
                </c:pt>
                <c:pt idx="2">
                  <c:v>0.187</c:v>
                </c:pt>
                <c:pt idx="3">
                  <c:v>0.03</c:v>
                </c:pt>
                <c:pt idx="4">
                  <c:v>0.131</c:v>
                </c:pt>
                <c:pt idx="5">
                  <c:v>0.063</c:v>
                </c:pt>
                <c:pt idx="6">
                  <c:v>0.09</c:v>
                </c:pt>
              </c:numCache>
            </c:numRef>
          </c:val>
        </c:ser>
        <c:ser>
          <c:idx val="1"/>
          <c:order val="1"/>
          <c:tx>
            <c:strRef>
              <c:f>Sheet1!$C$106</c:f>
              <c:strCache>
                <c:ptCount val="1"/>
                <c:pt idx="0">
                  <c:v>different slopes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noFill/>
              <a:ln>
                <a:solidFill>
                  <a:schemeClr val="accent2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noFill/>
              <a:ln>
                <a:solidFill>
                  <a:schemeClr val="accent2"/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noFill/>
              <a:ln>
                <a:solidFill>
                  <a:schemeClr val="accent2"/>
                </a:solidFill>
              </a:ln>
              <a:effectLst/>
            </c:spPr>
          </c:dPt>
          <c:cat>
            <c:strRef>
              <c:f>Sheet1!$A$107:$A$113</c:f>
              <c:strCache>
                <c:ptCount val="7"/>
                <c:pt idx="0">
                  <c:v>white</c:v>
                </c:pt>
                <c:pt idx="1">
                  <c:v>black</c:v>
                </c:pt>
                <c:pt idx="2">
                  <c:v>Hispanic</c:v>
                </c:pt>
                <c:pt idx="3">
                  <c:v>ever disadvantaged</c:v>
                </c:pt>
                <c:pt idx="4">
                  <c:v>never disadvantaged</c:v>
                </c:pt>
                <c:pt idx="5">
                  <c:v>girl</c:v>
                </c:pt>
                <c:pt idx="6">
                  <c:v>boy</c:v>
                </c:pt>
              </c:strCache>
            </c:strRef>
          </c:cat>
          <c:val>
            <c:numRef>
              <c:f>Sheet1!$C$107:$C$113</c:f>
              <c:numCache>
                <c:formatCode>General</c:formatCode>
                <c:ptCount val="7"/>
                <c:pt idx="0">
                  <c:v>0.113</c:v>
                </c:pt>
                <c:pt idx="1">
                  <c:v>0.007</c:v>
                </c:pt>
                <c:pt idx="2">
                  <c:v>0.001</c:v>
                </c:pt>
                <c:pt idx="3">
                  <c:v>0.055</c:v>
                </c:pt>
                <c:pt idx="4">
                  <c:v>0.149</c:v>
                </c:pt>
                <c:pt idx="5">
                  <c:v>0.036</c:v>
                </c:pt>
                <c:pt idx="6">
                  <c:v>0.081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3945688"/>
        <c:axId val="-2143953128"/>
      </c:barChart>
      <c:catAx>
        <c:axId val="-2143945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3953128"/>
        <c:crosses val="autoZero"/>
        <c:auto val="1"/>
        <c:lblAlgn val="ctr"/>
        <c:lblOffset val="100"/>
        <c:noMultiLvlLbl val="0"/>
      </c:catAx>
      <c:valAx>
        <c:axId val="-2143953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3945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Sheet1!$B$106</c:f>
              <c:strCache>
                <c:ptCount val="1"/>
                <c:pt idx="0">
                  <c:v>same slope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noFill/>
              <a:ln>
                <a:solidFill>
                  <a:schemeClr val="accent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noFill/>
              <a:ln>
                <a:solidFill>
                  <a:schemeClr val="accent1"/>
                </a:solidFill>
              </a:ln>
              <a:effectLst/>
            </c:spPr>
          </c:dPt>
          <c:cat>
            <c:strRef>
              <c:f>Sheet1!$A$107:$A$113</c:f>
              <c:strCache>
                <c:ptCount val="7"/>
                <c:pt idx="0">
                  <c:v>white</c:v>
                </c:pt>
                <c:pt idx="1">
                  <c:v>black</c:v>
                </c:pt>
                <c:pt idx="2">
                  <c:v>Hispanic</c:v>
                </c:pt>
                <c:pt idx="3">
                  <c:v>ever disadvantaged</c:v>
                </c:pt>
                <c:pt idx="4">
                  <c:v>never disadvantaged</c:v>
                </c:pt>
                <c:pt idx="5">
                  <c:v>girl</c:v>
                </c:pt>
                <c:pt idx="6">
                  <c:v>boy</c:v>
                </c:pt>
              </c:strCache>
            </c:strRef>
          </c:cat>
          <c:val>
            <c:numRef>
              <c:f>Sheet1!$B$107:$B$113</c:f>
              <c:numCache>
                <c:formatCode>General</c:formatCode>
                <c:ptCount val="7"/>
                <c:pt idx="0">
                  <c:v>0.188</c:v>
                </c:pt>
                <c:pt idx="1">
                  <c:v>-0.027</c:v>
                </c:pt>
                <c:pt idx="2">
                  <c:v>0.175</c:v>
                </c:pt>
                <c:pt idx="3">
                  <c:v>0.037</c:v>
                </c:pt>
                <c:pt idx="4">
                  <c:v>0.14</c:v>
                </c:pt>
                <c:pt idx="5">
                  <c:v>0.109</c:v>
                </c:pt>
                <c:pt idx="6">
                  <c:v>0.126</c:v>
                </c:pt>
              </c:numCache>
            </c:numRef>
          </c:val>
        </c:ser>
        <c:ser>
          <c:idx val="1"/>
          <c:order val="1"/>
          <c:tx>
            <c:strRef>
              <c:f>Sheet1!$C$106</c:f>
              <c:strCache>
                <c:ptCount val="1"/>
                <c:pt idx="0">
                  <c:v>different slopes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noFill/>
              <a:ln>
                <a:solidFill>
                  <a:schemeClr val="accent2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noFill/>
              <a:ln>
                <a:solidFill>
                  <a:schemeClr val="accent2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noFill/>
              <a:ln>
                <a:solidFill>
                  <a:schemeClr val="accent2"/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noFill/>
              <a:ln>
                <a:solidFill>
                  <a:schemeClr val="accent2"/>
                </a:solidFill>
              </a:ln>
              <a:effectLst/>
            </c:spPr>
          </c:dPt>
          <c:cat>
            <c:strRef>
              <c:f>Sheet1!$A$107:$A$113</c:f>
              <c:strCache>
                <c:ptCount val="7"/>
                <c:pt idx="0">
                  <c:v>white</c:v>
                </c:pt>
                <c:pt idx="1">
                  <c:v>black</c:v>
                </c:pt>
                <c:pt idx="2">
                  <c:v>Hispanic</c:v>
                </c:pt>
                <c:pt idx="3">
                  <c:v>ever disadvantaged</c:v>
                </c:pt>
                <c:pt idx="4">
                  <c:v>never disadvantaged</c:v>
                </c:pt>
                <c:pt idx="5">
                  <c:v>girl</c:v>
                </c:pt>
                <c:pt idx="6">
                  <c:v>boy</c:v>
                </c:pt>
              </c:strCache>
            </c:strRef>
          </c:cat>
          <c:val>
            <c:numRef>
              <c:f>Sheet1!$C$107:$C$113</c:f>
              <c:numCache>
                <c:formatCode>General</c:formatCode>
                <c:ptCount val="7"/>
                <c:pt idx="0">
                  <c:v>0.129</c:v>
                </c:pt>
                <c:pt idx="1">
                  <c:v>-0.016</c:v>
                </c:pt>
                <c:pt idx="2">
                  <c:v>-0.01</c:v>
                </c:pt>
                <c:pt idx="3">
                  <c:v>0.043</c:v>
                </c:pt>
                <c:pt idx="4">
                  <c:v>0.121</c:v>
                </c:pt>
                <c:pt idx="5">
                  <c:v>0.05</c:v>
                </c:pt>
                <c:pt idx="6">
                  <c:v>0.067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4105800"/>
        <c:axId val="-2144111256"/>
      </c:barChart>
      <c:catAx>
        <c:axId val="-2144105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4111256"/>
        <c:crosses val="autoZero"/>
        <c:auto val="1"/>
        <c:lblAlgn val="ctr"/>
        <c:lblOffset val="100"/>
        <c:noMultiLvlLbl val="0"/>
      </c:catAx>
      <c:valAx>
        <c:axId val="-2144111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4105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F4C1C-AFB2-4122-960B-098719B62A53}" type="datetimeFigureOut">
              <a:rPr lang="en-US" smtClean="0"/>
              <a:t>2/2/17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A6A7D6-79D5-487F-A992-3D894E08E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050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284" y="4624668"/>
            <a:ext cx="8570916" cy="9334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Who Uses an </a:t>
            </a:r>
            <a:r>
              <a:rPr lang="en-US" dirty="0" err="1" smtClean="0"/>
              <a:t>EdChoice</a:t>
            </a:r>
            <a:r>
              <a:rPr lang="en-US" dirty="0" smtClean="0"/>
              <a:t> Scholarship and Who Benefits?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8284" y="5562599"/>
            <a:ext cx="8570916" cy="74855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David Figlio, Northwestern University</a:t>
            </a:r>
          </a:p>
          <a:p>
            <a:r>
              <a:rPr lang="en-US" sz="2000" dirty="0" smtClean="0"/>
              <a:t>Thomas B. Fordham Institute, February 2, 2017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43302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Estimated second year effects (growth from 05-06 to 08-09): math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98475" y="1981200"/>
          <a:ext cx="7556500" cy="4144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6203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Differences by subgroup: Reading, first year (05-06 to 07-08 growth)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98475" y="1981200"/>
          <a:ext cx="7556500" cy="4144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4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Differences by subgroup: Math, first year (05-06 to 07-08 growth)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98475" y="1981200"/>
          <a:ext cx="7556500" cy="4144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5858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Est. effects of PARTICIPATION on reading scores (relative to 06-07)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98475" y="1981200"/>
          <a:ext cx="7556500" cy="4144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3203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Est. effects of PARTICIPATION on math scores (relative to 06-07)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98475" y="1981200"/>
          <a:ext cx="7556500" cy="4144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9992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participants to public school movers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98475" y="1981200"/>
          <a:ext cx="7556500" cy="4144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15112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at more recent cohorts of students as well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98475" y="1981200"/>
          <a:ext cx="7556500" cy="4144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16089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Almost all eligible students are economically disadvantaged, but </a:t>
            </a:r>
            <a:r>
              <a:rPr lang="en-US" dirty="0" err="1" smtClean="0"/>
              <a:t>EdChoice</a:t>
            </a:r>
            <a:r>
              <a:rPr lang="en-US" dirty="0" smtClean="0"/>
              <a:t> participants are </a:t>
            </a:r>
            <a:r>
              <a:rPr lang="en-US" b="1" dirty="0" smtClean="0">
                <a:solidFill>
                  <a:srgbClr val="660066"/>
                </a:solidFill>
              </a:rPr>
              <a:t>comparatively advantaged </a:t>
            </a:r>
            <a:r>
              <a:rPr lang="en-US" dirty="0" smtClean="0"/>
              <a:t>and comparatively better-performing prior to participating</a:t>
            </a:r>
          </a:p>
          <a:p>
            <a:r>
              <a:rPr lang="en-US" dirty="0" smtClean="0"/>
              <a:t>While not definitive, the weight of the evidence indicates that students becoming eligible for </a:t>
            </a:r>
            <a:r>
              <a:rPr lang="en-US" dirty="0" err="1" smtClean="0"/>
              <a:t>EdChoice</a:t>
            </a:r>
            <a:r>
              <a:rPr lang="en-US" dirty="0" smtClean="0"/>
              <a:t> scholarships </a:t>
            </a:r>
            <a:r>
              <a:rPr lang="en-US" b="1" dirty="0" smtClean="0">
                <a:solidFill>
                  <a:srgbClr val="660066"/>
                </a:solidFill>
              </a:rPr>
              <a:t>improved the public schools </a:t>
            </a:r>
            <a:r>
              <a:rPr lang="en-US" dirty="0" smtClean="0"/>
              <a:t>they were attending</a:t>
            </a:r>
          </a:p>
          <a:p>
            <a:r>
              <a:rPr lang="en-US" dirty="0" smtClean="0"/>
              <a:t>For the set of schools we can study (the best-rated of the </a:t>
            </a:r>
            <a:r>
              <a:rPr lang="en-US" dirty="0" err="1" smtClean="0"/>
              <a:t>EdChoice</a:t>
            </a:r>
            <a:r>
              <a:rPr lang="en-US" dirty="0" smtClean="0"/>
              <a:t>-eligible public schools) it appears that eligible students using the program </a:t>
            </a:r>
            <a:r>
              <a:rPr lang="en-US" b="1" dirty="0" smtClean="0">
                <a:solidFill>
                  <a:srgbClr val="660066"/>
                </a:solidFill>
              </a:rPr>
              <a:t>did worse in private school</a:t>
            </a:r>
          </a:p>
          <a:p>
            <a:r>
              <a:rPr lang="en-US" dirty="0" smtClean="0"/>
              <a:t>Note: We had to make use primarily of data from </a:t>
            </a:r>
            <a:r>
              <a:rPr lang="en-US" b="1" dirty="0" smtClean="0">
                <a:solidFill>
                  <a:srgbClr val="660066"/>
                </a:solidFill>
              </a:rPr>
              <a:t>early in the program’s history</a:t>
            </a:r>
            <a:r>
              <a:rPr lang="en-US" dirty="0" smtClean="0"/>
              <a:t> to credibly identify policy effects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526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of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When students have the opportunity to attend private schools under </a:t>
            </a:r>
            <a:r>
              <a:rPr lang="en-US" sz="2400" dirty="0" err="1" smtClean="0"/>
              <a:t>EdChoice</a:t>
            </a:r>
            <a:r>
              <a:rPr lang="en-US" sz="2400" dirty="0" smtClean="0"/>
              <a:t>, who ultimately does so?</a:t>
            </a:r>
          </a:p>
          <a:p>
            <a:r>
              <a:rPr lang="en-US" sz="2400" dirty="0" smtClean="0"/>
              <a:t>What are the effects of the </a:t>
            </a:r>
            <a:r>
              <a:rPr lang="en-US" sz="2400" dirty="0" err="1" smtClean="0"/>
              <a:t>EdChoice</a:t>
            </a:r>
            <a:r>
              <a:rPr lang="en-US" sz="2400" dirty="0" smtClean="0"/>
              <a:t> program on the reading and math performance of eligible students remaining in traditional public schools?</a:t>
            </a:r>
          </a:p>
          <a:p>
            <a:r>
              <a:rPr lang="en-US" sz="2400" dirty="0" smtClean="0"/>
              <a:t>What are the effects of </a:t>
            </a:r>
            <a:r>
              <a:rPr lang="en-US" sz="2400" dirty="0" err="1" smtClean="0"/>
              <a:t>EdChoice</a:t>
            </a:r>
            <a:r>
              <a:rPr lang="en-US" sz="2400" dirty="0" smtClean="0"/>
              <a:t> participation on the reading and math performance of students moving to private schools through the program?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66236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EdChoice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June 2005: Educational Choice Scholarship Pilot Program</a:t>
            </a:r>
          </a:p>
          <a:p>
            <a:pPr lvl="1"/>
            <a:r>
              <a:rPr lang="en-US" dirty="0" smtClean="0"/>
              <a:t>Took effect during 2006-07</a:t>
            </a:r>
          </a:p>
          <a:p>
            <a:pPr lvl="1"/>
            <a:r>
              <a:rPr lang="en-US" dirty="0" smtClean="0"/>
              <a:t>Limited to schools assigned academic emergency 3 years in a row</a:t>
            </a:r>
          </a:p>
          <a:p>
            <a:r>
              <a:rPr lang="en-US" dirty="0" smtClean="0"/>
              <a:t>Spring 2006: Rules relaxed</a:t>
            </a:r>
          </a:p>
          <a:p>
            <a:pPr lvl="1"/>
            <a:r>
              <a:rPr lang="en-US" dirty="0" smtClean="0"/>
              <a:t>Academic emergency OR watch for 3 consecutive years</a:t>
            </a:r>
          </a:p>
          <a:p>
            <a:pPr lvl="1"/>
            <a:r>
              <a:rPr lang="en-US" dirty="0" smtClean="0"/>
              <a:t>3,141 students from 99 schools attended in 2006-07</a:t>
            </a:r>
          </a:p>
          <a:p>
            <a:r>
              <a:rPr lang="en-US" dirty="0" smtClean="0"/>
              <a:t>December 2006: Eligibility criteria further relaxed</a:t>
            </a:r>
          </a:p>
          <a:p>
            <a:pPr lvl="1"/>
            <a:r>
              <a:rPr lang="en-US" dirty="0" smtClean="0"/>
              <a:t>Academic emergency or watch in 2 of past 3 years</a:t>
            </a:r>
          </a:p>
          <a:p>
            <a:pPr lvl="1"/>
            <a:r>
              <a:rPr lang="en-US" dirty="0" smtClean="0"/>
              <a:t>2007-08: 6,943 students from 2013 schools</a:t>
            </a:r>
          </a:p>
          <a:p>
            <a:r>
              <a:rPr lang="en-US" dirty="0" smtClean="0"/>
              <a:t>By 2013-14, 18,080 students in private schools in program</a:t>
            </a:r>
          </a:p>
          <a:p>
            <a:r>
              <a:rPr lang="en-US" dirty="0" smtClean="0"/>
              <a:t>2013-14: Expansion to include economically disadvantaged too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762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reading performance: participants vs. those remaining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98475" y="1981200"/>
          <a:ext cx="7556500" cy="4144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380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reading performance: First year of eligibility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98475" y="1981200"/>
          <a:ext cx="7556500" cy="4144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4216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 economically disadvantaged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98475" y="1981200"/>
          <a:ext cx="7556500" cy="4144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4100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Est. effects of </a:t>
            </a:r>
            <a:r>
              <a:rPr lang="en-US" dirty="0" err="1" smtClean="0"/>
              <a:t>EdChoice</a:t>
            </a:r>
            <a:r>
              <a:rPr lang="en-US" dirty="0" smtClean="0"/>
              <a:t> on PUBLIC reading growth, 05-06 to 07-08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98475" y="1981200"/>
          <a:ext cx="7556500" cy="4144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5936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Est. effects of </a:t>
            </a:r>
            <a:r>
              <a:rPr lang="en-US" dirty="0" err="1" smtClean="0"/>
              <a:t>EdChoice</a:t>
            </a:r>
            <a:r>
              <a:rPr lang="en-US" dirty="0" smtClean="0"/>
              <a:t> on PUBLIC math growth, 05-06 to 07-08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98475" y="1981200"/>
          <a:ext cx="7556500" cy="4144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5716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Estimated second year effects (growth from 05-06 to 08-09): read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98475" y="1981200"/>
          <a:ext cx="7556500" cy="4144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36517659"/>
      </p:ext>
    </p:extLst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40</TotalTime>
  <Words>459</Words>
  <Application>Microsoft Macintosh PowerPoint</Application>
  <PresentationFormat>On-screen Show (4:3)</PresentationFormat>
  <Paragraphs>37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Advantage</vt:lpstr>
      <vt:lpstr>Who Uses an EdChoice Scholarship and Who Benefits?</vt:lpstr>
      <vt:lpstr>Questions of interest</vt:lpstr>
      <vt:lpstr>EdChoice timeline</vt:lpstr>
      <vt:lpstr>Prior reading performance: participants vs. those remaining</vt:lpstr>
      <vt:lpstr>Prior reading performance: First year of eligibility</vt:lpstr>
      <vt:lpstr>Share economically disadvantaged</vt:lpstr>
      <vt:lpstr>Est. effects of EdChoice on PUBLIC reading growth, 05-06 to 07-08</vt:lpstr>
      <vt:lpstr>Est. effects of EdChoice on PUBLIC math growth, 05-06 to 07-08</vt:lpstr>
      <vt:lpstr>Estimated second year effects (growth from 05-06 to 08-09): read</vt:lpstr>
      <vt:lpstr>Estimated second year effects (growth from 05-06 to 08-09): math</vt:lpstr>
      <vt:lpstr>Differences by subgroup: Reading, first year (05-06 to 07-08 growth)</vt:lpstr>
      <vt:lpstr>Differences by subgroup: Math, first year (05-06 to 07-08 growth)</vt:lpstr>
      <vt:lpstr>Est. effects of PARTICIPATION on reading scores (relative to 06-07)</vt:lpstr>
      <vt:lpstr>Est. effects of PARTICIPATION on math scores (relative to 06-07)</vt:lpstr>
      <vt:lpstr>Comparing participants to public school movers</vt:lpstr>
      <vt:lpstr>Looking at more recent cohorts of students as well</vt:lpstr>
      <vt:lpstr>Conclusions</vt:lpstr>
    </vt:vector>
  </TitlesOfParts>
  <Company>Northwestern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Figlio</dc:creator>
  <cp:lastModifiedBy>Clara Allen</cp:lastModifiedBy>
  <cp:revision>16</cp:revision>
  <cp:lastPrinted>2016-07-05T14:16:18Z</cp:lastPrinted>
  <dcterms:created xsi:type="dcterms:W3CDTF">2016-07-04T22:29:03Z</dcterms:created>
  <dcterms:modified xsi:type="dcterms:W3CDTF">2017-02-02T17:50:43Z</dcterms:modified>
</cp:coreProperties>
</file>