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5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ouglasharris:Dropbox:Temp%20Travel:Presentations:Fordham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ouglasharris:Dropbox:Temp%20Travel:Presentations:Fordham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ouglasharris:Dropbox:Temp%20Travel:Presentations:Fordham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Test Results</c:v>
                </c:pt>
              </c:strCache>
            </c:strRef>
          </c:tx>
          <c:invertIfNegative val="0"/>
          <c:cat>
            <c:strRef>
              <c:f>Sheet1!$A$14:$A$18</c:f>
              <c:strCache>
                <c:ptCount val="5"/>
                <c:pt idx="0">
                  <c:v>DC Opp</c:v>
                </c:pt>
                <c:pt idx="1">
                  <c:v>NYC</c:v>
                </c:pt>
                <c:pt idx="2">
                  <c:v>Milwaukee</c:v>
                </c:pt>
                <c:pt idx="3">
                  <c:v>Urban Avg (Arkansas Review)</c:v>
                </c:pt>
                <c:pt idx="4">
                  <c:v>Priv Sch. - Urban (Neal)</c:v>
                </c:pt>
              </c:strCache>
            </c:strRef>
          </c:cat>
          <c:val>
            <c:numRef>
              <c:f>Sheet1!$B$14:$B$18</c:f>
              <c:numCache>
                <c:formatCode>General</c:formatCode>
                <c:ptCount val="5"/>
                <c:pt idx="0">
                  <c:v>0.0</c:v>
                </c:pt>
                <c:pt idx="2">
                  <c:v>0.1</c:v>
                </c:pt>
                <c:pt idx="3">
                  <c:v>0.055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HS Grad</c:v>
                </c:pt>
              </c:strCache>
            </c:strRef>
          </c:tx>
          <c:invertIfNegative val="0"/>
          <c:cat>
            <c:strRef>
              <c:f>Sheet1!$A$14:$A$18</c:f>
              <c:strCache>
                <c:ptCount val="5"/>
                <c:pt idx="0">
                  <c:v>DC Opp</c:v>
                </c:pt>
                <c:pt idx="1">
                  <c:v>NYC</c:v>
                </c:pt>
                <c:pt idx="2">
                  <c:v>Milwaukee</c:v>
                </c:pt>
                <c:pt idx="3">
                  <c:v>Urban Avg (Arkansas Review)</c:v>
                </c:pt>
                <c:pt idx="4">
                  <c:v>Priv Sch. - Urban (Neal)</c:v>
                </c:pt>
              </c:strCache>
            </c:strRef>
          </c:cat>
          <c:val>
            <c:numRef>
              <c:f>Sheet1!$C$14:$C$18</c:f>
              <c:numCache>
                <c:formatCode>General</c:formatCode>
                <c:ptCount val="5"/>
                <c:pt idx="0">
                  <c:v>0.12</c:v>
                </c:pt>
                <c:pt idx="2">
                  <c:v>0.04</c:v>
                </c:pt>
                <c:pt idx="4">
                  <c:v>0.22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College entry</c:v>
                </c:pt>
              </c:strCache>
            </c:strRef>
          </c:tx>
          <c:invertIfNegative val="0"/>
          <c:cat>
            <c:strRef>
              <c:f>Sheet1!$A$14:$A$18</c:f>
              <c:strCache>
                <c:ptCount val="5"/>
                <c:pt idx="0">
                  <c:v>DC Opp</c:v>
                </c:pt>
                <c:pt idx="1">
                  <c:v>NYC</c:v>
                </c:pt>
                <c:pt idx="2">
                  <c:v>Milwaukee</c:v>
                </c:pt>
                <c:pt idx="3">
                  <c:v>Urban Avg (Arkansas Review)</c:v>
                </c:pt>
                <c:pt idx="4">
                  <c:v>Priv Sch. - Urban (Neal)</c:v>
                </c:pt>
              </c:strCache>
            </c:strRef>
          </c:cat>
          <c:val>
            <c:numRef>
              <c:f>Sheet1!$D$14:$D$18</c:f>
              <c:numCache>
                <c:formatCode>General</c:formatCode>
                <c:ptCount val="5"/>
                <c:pt idx="1">
                  <c:v>0.007</c:v>
                </c:pt>
                <c:pt idx="2">
                  <c:v>0.03</c:v>
                </c:pt>
                <c:pt idx="4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2852568"/>
        <c:axId val="2046050888"/>
      </c:barChart>
      <c:catAx>
        <c:axId val="-21428525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046050888"/>
        <c:crosses val="autoZero"/>
        <c:auto val="1"/>
        <c:lblAlgn val="ctr"/>
        <c:lblOffset val="100"/>
        <c:noMultiLvlLbl val="0"/>
      </c:catAx>
      <c:valAx>
        <c:axId val="2046050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-2142852568"/>
        <c:crosses val="autoZero"/>
        <c:crossBetween val="between"/>
        <c:majorUnit val="0.1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Test Results</c:v>
                </c:pt>
              </c:strCache>
            </c:strRef>
          </c:tx>
          <c:invertIfNegative val="0"/>
          <c:cat>
            <c:strRef>
              <c:f>Sheet1!$A$19:$A$21</c:f>
              <c:strCache>
                <c:ptCount val="3"/>
                <c:pt idx="0">
                  <c:v>Priv. Sch. - Other (Neal)</c:v>
                </c:pt>
                <c:pt idx="1">
                  <c:v>Vouchers, Louis.</c:v>
                </c:pt>
                <c:pt idx="2">
                  <c:v>Voucher, Ohio</c:v>
                </c:pt>
              </c:strCache>
            </c:strRef>
          </c:cat>
          <c:val>
            <c:numRef>
              <c:f>Sheet1!$B$19:$B$21</c:f>
              <c:numCache>
                <c:formatCode>General</c:formatCode>
                <c:ptCount val="3"/>
                <c:pt idx="1">
                  <c:v>-0.3</c:v>
                </c:pt>
                <c:pt idx="2">
                  <c:v>-0.4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HS Grad</c:v>
                </c:pt>
              </c:strCache>
            </c:strRef>
          </c:tx>
          <c:invertIfNegative val="0"/>
          <c:cat>
            <c:strRef>
              <c:f>Sheet1!$A$19:$A$21</c:f>
              <c:strCache>
                <c:ptCount val="3"/>
                <c:pt idx="0">
                  <c:v>Priv. Sch. - Other (Neal)</c:v>
                </c:pt>
                <c:pt idx="1">
                  <c:v>Vouchers, Louis.</c:v>
                </c:pt>
                <c:pt idx="2">
                  <c:v>Voucher, Ohio</c:v>
                </c:pt>
              </c:strCache>
            </c:strRef>
          </c:cat>
          <c:val>
            <c:numRef>
              <c:f>Sheet1!$C$19:$C$21</c:f>
              <c:numCache>
                <c:formatCode>General</c:formatCode>
                <c:ptCount val="3"/>
                <c:pt idx="0">
                  <c:v>0.0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College entry</c:v>
                </c:pt>
              </c:strCache>
            </c:strRef>
          </c:tx>
          <c:invertIfNegative val="0"/>
          <c:cat>
            <c:strRef>
              <c:f>Sheet1!$A$19:$A$21</c:f>
              <c:strCache>
                <c:ptCount val="3"/>
                <c:pt idx="0">
                  <c:v>Priv. Sch. - Other (Neal)</c:v>
                </c:pt>
                <c:pt idx="1">
                  <c:v>Vouchers, Louis.</c:v>
                </c:pt>
                <c:pt idx="2">
                  <c:v>Voucher, Ohio</c:v>
                </c:pt>
              </c:strCache>
            </c:strRef>
          </c:cat>
          <c:val>
            <c:numRef>
              <c:f>Sheet1!$D$19:$D$21</c:f>
              <c:numCache>
                <c:formatCode>General</c:formatCode>
                <c:ptCount val="3"/>
                <c:pt idx="0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9928520"/>
        <c:axId val="-2139346968"/>
      </c:barChart>
      <c:catAx>
        <c:axId val="2089928520"/>
        <c:scaling>
          <c:orientation val="minMax"/>
        </c:scaling>
        <c:delete val="0"/>
        <c:axPos val="b"/>
        <c:majorTickMark val="out"/>
        <c:minorTickMark val="none"/>
        <c:tickLblPos val="high"/>
        <c:txPr>
          <a:bodyPr/>
          <a:lstStyle/>
          <a:p>
            <a:pPr>
              <a:defRPr sz="2000"/>
            </a:pPr>
            <a:endParaRPr lang="en-US"/>
          </a:p>
        </c:txPr>
        <c:crossAx val="-2139346968"/>
        <c:crosses val="autoZero"/>
        <c:auto val="1"/>
        <c:lblAlgn val="ctr"/>
        <c:lblOffset val="100"/>
        <c:noMultiLvlLbl val="0"/>
      </c:catAx>
      <c:valAx>
        <c:axId val="-2139346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2000"/>
            </a:pPr>
            <a:endParaRPr lang="en-US"/>
          </a:p>
        </c:txPr>
        <c:crossAx val="2089928520"/>
        <c:crosses val="autoZero"/>
        <c:crossBetween val="between"/>
        <c:majorUnit val="0.1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Test Scores</c:v>
          </c:tx>
          <c:invertIfNegative val="0"/>
          <c:cat>
            <c:strRef>
              <c:f>Sheet1!$A$24:$A$28</c:f>
              <c:strCache>
                <c:ptCount val="5"/>
                <c:pt idx="0">
                  <c:v>Angrist, Mass. Urban</c:v>
                </c:pt>
                <c:pt idx="1">
                  <c:v>CREDO - Urban</c:v>
                </c:pt>
                <c:pt idx="2">
                  <c:v>CREDO - Suburb.</c:v>
                </c:pt>
                <c:pt idx="3">
                  <c:v>CREDO - Rural</c:v>
                </c:pt>
                <c:pt idx="4">
                  <c:v>Angrist, Mass. Non-Urban</c:v>
                </c:pt>
              </c:strCache>
            </c:strRef>
          </c:cat>
          <c:val>
            <c:numRef>
              <c:f>Sheet1!$B$24:$B$28</c:f>
              <c:numCache>
                <c:formatCode>General</c:formatCode>
                <c:ptCount val="5"/>
                <c:pt idx="0">
                  <c:v>0.267</c:v>
                </c:pt>
                <c:pt idx="1">
                  <c:v>0.06625</c:v>
                </c:pt>
                <c:pt idx="2">
                  <c:v>-0.001375</c:v>
                </c:pt>
                <c:pt idx="3">
                  <c:v>-0.0375714285714286</c:v>
                </c:pt>
                <c:pt idx="4">
                  <c:v>-0.083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144552"/>
        <c:axId val="2045810584"/>
      </c:barChart>
      <c:catAx>
        <c:axId val="2137144552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/>
          <a:lstStyle/>
          <a:p>
            <a:pPr>
              <a:defRPr sz="2000"/>
            </a:pPr>
            <a:endParaRPr lang="en-US"/>
          </a:p>
        </c:txPr>
        <c:crossAx val="2045810584"/>
        <c:crosses val="autoZero"/>
        <c:auto val="1"/>
        <c:lblAlgn val="ctr"/>
        <c:lblOffset val="100"/>
        <c:noMultiLvlLbl val="0"/>
      </c:catAx>
      <c:valAx>
        <c:axId val="2045810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137144552"/>
        <c:crosses val="autoZero"/>
        <c:crossBetween val="between"/>
        <c:majorUnit val="0.1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A3023-5C8E-4A43-A9FC-DB108D1CF9BE}" type="datetimeFigureOut">
              <a:rPr lang="en-US" smtClean="0"/>
              <a:t>2/2/17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0CC16-CF45-554B-AF48-92E6BD42C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53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evidence</a:t>
            </a:r>
            <a:r>
              <a:rPr lang="en-US" baseline="0" dirty="0" smtClean="0"/>
              <a:t> we are discussing doesn’t really address any but the first. Broader debate has been similarly narrow, </a:t>
            </a:r>
            <a:r>
              <a:rPr lang="en-US" dirty="0" smtClean="0"/>
              <a:t>focused on acct</a:t>
            </a:r>
            <a:r>
              <a:rPr lang="en-US" baseline="0" dirty="0" smtClean="0"/>
              <a:t> and only that aspect of acct encompassed by </a:t>
            </a:r>
            <a:r>
              <a:rPr lang="en-US" dirty="0" smtClean="0"/>
              <a:t>the number of schools closed.</a:t>
            </a:r>
            <a:r>
              <a:rPr lang="en-US" baseline="0" dirty="0" smtClean="0"/>
              <a:t> </a:t>
            </a:r>
            <a:r>
              <a:rPr lang="en-US" dirty="0" smtClean="0"/>
              <a:t>In principle, the authorizer can do all of this, but the incentives are not well set up for this.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0CC16-CF45-554B-AF48-92E6BD42C8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93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B526-3952-9245-B38A-723B59514BDD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11E2-A001-B644-99CE-9274DBFA2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08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B526-3952-9245-B38A-723B59514BDD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11E2-A001-B644-99CE-9274DBFA2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2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B526-3952-9245-B38A-723B59514BDD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11E2-A001-B644-99CE-9274DBFA2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7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B526-3952-9245-B38A-723B59514BDD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11E2-A001-B644-99CE-9274DBFA2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0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B526-3952-9245-B38A-723B59514BDD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11E2-A001-B644-99CE-9274DBFA2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3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B526-3952-9245-B38A-723B59514BDD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11E2-A001-B644-99CE-9274DBFA2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46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B526-3952-9245-B38A-723B59514BDD}" type="datetimeFigureOut">
              <a:rPr lang="en-US" smtClean="0"/>
              <a:t>2/2/17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11E2-A001-B644-99CE-9274DBFA2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18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B526-3952-9245-B38A-723B59514BDD}" type="datetimeFigureOut">
              <a:rPr lang="en-US" smtClean="0"/>
              <a:t>2/2/17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11E2-A001-B644-99CE-9274DBFA2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96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B526-3952-9245-B38A-723B59514BDD}" type="datetimeFigureOut">
              <a:rPr lang="en-US" smtClean="0"/>
              <a:t>2/2/17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11E2-A001-B644-99CE-9274DBFA2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26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B526-3952-9245-B38A-723B59514BDD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11E2-A001-B644-99CE-9274DBFA2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39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B526-3952-9245-B38A-723B59514BDD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11E2-A001-B644-99CE-9274DBFA2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5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DB526-3952-9245-B38A-723B59514BDD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A11E2-A001-B644-99CE-9274DBFA2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21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49914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Comments on Voucher Evidence:</a:t>
            </a:r>
            <a:br>
              <a:rPr lang="en-US" dirty="0" smtClean="0"/>
            </a:br>
            <a:r>
              <a:rPr lang="en-US" sz="4000" i="1" dirty="0" smtClean="0"/>
              <a:t>Fordham Institute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83701"/>
            <a:ext cx="6400800" cy="250551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Douglas N. Harris</a:t>
            </a:r>
          </a:p>
          <a:p>
            <a:r>
              <a:rPr lang="en-US" dirty="0" smtClean="0"/>
              <a:t>Professor of Economics</a:t>
            </a:r>
          </a:p>
          <a:p>
            <a:r>
              <a:rPr lang="en-US" dirty="0" err="1" smtClean="0"/>
              <a:t>Schleider</a:t>
            </a:r>
            <a:r>
              <a:rPr lang="en-US" dirty="0" smtClean="0"/>
              <a:t> Foundation Chair in Public Education</a:t>
            </a:r>
          </a:p>
          <a:p>
            <a:r>
              <a:rPr lang="en-US" dirty="0" smtClean="0"/>
              <a:t>Director, Education Research Alliance for New Orleans</a:t>
            </a:r>
          </a:p>
          <a:p>
            <a:endParaRPr lang="en-US" dirty="0"/>
          </a:p>
          <a:p>
            <a:r>
              <a:rPr lang="en-US" dirty="0" smtClean="0"/>
              <a:t>February 2,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473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Potential Roles for Government in a Market-Based School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26947"/>
          </a:xfrm>
        </p:spPr>
        <p:txBody>
          <a:bodyPr>
            <a:normAutofit fontScale="85000" lnSpcReduction="20000"/>
          </a:bodyPr>
          <a:lstStyle/>
          <a:p>
            <a:r>
              <a:rPr lang="en-US" u="sng" dirty="0" smtClean="0"/>
              <a:t>Accountability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Ensuring positive outcomes for students and high-quality options for families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nsuring families really have choice (enrollment, discipline, transportation) for market accountability</a:t>
            </a:r>
          </a:p>
          <a:p>
            <a:r>
              <a:rPr lang="en-US" u="sng" dirty="0" smtClean="0"/>
              <a:t>Oversight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Ensuring equitable access to schools (enrollment, etc.)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rotecting civil rights &amp; safety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roviding a means of adjudicating disputes</a:t>
            </a:r>
          </a:p>
          <a:p>
            <a:r>
              <a:rPr lang="en-US" u="sng" dirty="0" smtClean="0"/>
              <a:t>Coordination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Ensuring sufficient total seats &amp; that all students served *</a:t>
            </a:r>
          </a:p>
          <a:p>
            <a:pPr lvl="1"/>
            <a:r>
              <a:rPr lang="en-US" dirty="0" smtClean="0"/>
              <a:t>Minimizing redundancies</a:t>
            </a:r>
          </a:p>
          <a:p>
            <a:pPr lvl="1"/>
            <a:r>
              <a:rPr lang="en-US" dirty="0" smtClean="0"/>
              <a:t>Leveraging economies of scale</a:t>
            </a:r>
          </a:p>
          <a:p>
            <a:pPr lvl="1"/>
            <a:r>
              <a:rPr lang="en-US" dirty="0" smtClean="0"/>
              <a:t>Facilitating start-up funds (for stand alone)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98007" y="5807184"/>
            <a:ext cx="185148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/>
            <a:r>
              <a:rPr lang="en-US" dirty="0" smtClean="0"/>
              <a:t>* Means doesn’t apply to small scale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135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Urban Voucher/Private School Results</a:t>
            </a:r>
            <a:endParaRPr lang="en-US" sz="4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8293685"/>
              </p:ext>
            </p:extLst>
          </p:nvPr>
        </p:nvGraphicFramePr>
        <p:xfrm>
          <a:off x="603950" y="1739055"/>
          <a:ext cx="8082849" cy="4644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2542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Mostly Non-Urban Voucher/Private School Results</a:t>
            </a:r>
            <a:endParaRPr lang="en-US" sz="40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2982871"/>
              </p:ext>
            </p:extLst>
          </p:nvPr>
        </p:nvGraphicFramePr>
        <p:xfrm>
          <a:off x="457200" y="1731340"/>
          <a:ext cx="8229600" cy="46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4301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 “Urban” </a:t>
            </a:r>
            <a:r>
              <a:rPr lang="en-US" smtClean="0"/>
              <a:t>the Explanation</a:t>
            </a:r>
            <a:r>
              <a:rPr lang="en-US" dirty="0" smtClean="0"/>
              <a:t>? Evidence from Charters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0448547"/>
              </p:ext>
            </p:extLst>
          </p:nvPr>
        </p:nvGraphicFramePr>
        <p:xfrm>
          <a:off x="638276" y="1714178"/>
          <a:ext cx="8048523" cy="4652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4493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</TotalTime>
  <Words>215</Words>
  <Application>Microsoft Macintosh PowerPoint</Application>
  <PresentationFormat>On-screen Show (4:3)</PresentationFormat>
  <Paragraphs>26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Comments on Voucher Evidence: Fordham Institute</vt:lpstr>
      <vt:lpstr>Potential Roles for Government in a Market-Based School System</vt:lpstr>
      <vt:lpstr>Urban Voucher/Private School Results</vt:lpstr>
      <vt:lpstr>Mostly Non-Urban Voucher/Private School Results</vt:lpstr>
      <vt:lpstr>Is “Urban” the Explanation? Evidence from Charters</vt:lpstr>
    </vt:vector>
  </TitlesOfParts>
  <Company>Tulane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Voucher Evidence</dc:title>
  <dc:creator>Douglas Harris</dc:creator>
  <cp:lastModifiedBy>Clara Allen</cp:lastModifiedBy>
  <cp:revision>12</cp:revision>
  <dcterms:created xsi:type="dcterms:W3CDTF">2017-01-31T20:53:02Z</dcterms:created>
  <dcterms:modified xsi:type="dcterms:W3CDTF">2017-02-02T17:51:35Z</dcterms:modified>
</cp:coreProperties>
</file>